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 id="2147483660" r:id="rId5"/>
    <p:sldMasterId id="2147483648" r:id="rId6"/>
    <p:sldMasterId id="2147483687" r:id="rId7"/>
    <p:sldMasterId id="2147483674" r:id="rId8"/>
  </p:sldMasterIdLst>
  <p:notesMasterIdLst>
    <p:notesMasterId r:id="rId23"/>
  </p:notesMasterIdLst>
  <p:sldIdLst>
    <p:sldId id="256" r:id="rId9"/>
    <p:sldId id="293" r:id="rId10"/>
    <p:sldId id="292" r:id="rId11"/>
    <p:sldId id="303" r:id="rId12"/>
    <p:sldId id="304" r:id="rId13"/>
    <p:sldId id="297" r:id="rId14"/>
    <p:sldId id="298" r:id="rId15"/>
    <p:sldId id="310" r:id="rId16"/>
    <p:sldId id="314" r:id="rId17"/>
    <p:sldId id="311" r:id="rId18"/>
    <p:sldId id="315" r:id="rId19"/>
    <p:sldId id="309" r:id="rId20"/>
    <p:sldId id="313" r:id="rId21"/>
    <p:sldId id="308" r:id="rId22"/>
  </p:sldIdLst>
  <p:sldSz cx="9144000" cy="5143500" type="screen16x9"/>
  <p:notesSz cx="6985000" cy="9283700"/>
  <p:defaultTextStyle>
    <a:defPPr>
      <a:defRPr lang="en-US"/>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4" algn="l" defTabSz="914342" rtl="0" eaLnBrk="1" latinLnBrk="0" hangingPunct="1">
      <a:defRPr sz="1800" kern="1200">
        <a:solidFill>
          <a:schemeClr val="tx1"/>
        </a:solidFill>
        <a:latin typeface="+mn-lt"/>
        <a:ea typeface="+mn-ea"/>
        <a:cs typeface="+mn-cs"/>
      </a:defRPr>
    </a:lvl7pPr>
    <a:lvl8pPr marL="3200195"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3"/>
    <a:srgbClr val="1D428A"/>
    <a:srgbClr val="FFFF00"/>
    <a:srgbClr val="646569"/>
    <a:srgbClr val="0069A6"/>
    <a:srgbClr val="007681"/>
    <a:srgbClr val="1F3261"/>
    <a:srgbClr val="458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4" autoAdjust="0"/>
    <p:restoredTop sz="84088" autoAdjust="0"/>
  </p:normalViewPr>
  <p:slideViewPr>
    <p:cSldViewPr>
      <p:cViewPr>
        <p:scale>
          <a:sx n="126" d="100"/>
          <a:sy n="126" d="100"/>
        </p:scale>
        <p:origin x="954" y="10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9" d="100"/>
          <a:sy n="99" d="100"/>
        </p:scale>
        <p:origin x="-3540" y="-96"/>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9" tIns="46480" rIns="92959" bIns="46480" rtlCol="0"/>
          <a:lstStyle>
            <a:lvl1pPr algn="l">
              <a:defRPr sz="1300"/>
            </a:lvl1pPr>
          </a:lstStyle>
          <a:p>
            <a:endParaRPr lang="en-US" dirty="0"/>
          </a:p>
        </p:txBody>
      </p:sp>
      <p:sp>
        <p:nvSpPr>
          <p:cNvPr id="3" name="Date Placeholder 2"/>
          <p:cNvSpPr>
            <a:spLocks noGrp="1"/>
          </p:cNvSpPr>
          <p:nvPr>
            <p:ph type="dt" idx="1"/>
          </p:nvPr>
        </p:nvSpPr>
        <p:spPr>
          <a:xfrm>
            <a:off x="3956550" y="0"/>
            <a:ext cx="3026833" cy="464185"/>
          </a:xfrm>
          <a:prstGeom prst="rect">
            <a:avLst/>
          </a:prstGeom>
        </p:spPr>
        <p:txBody>
          <a:bodyPr vert="horz" lIns="92959" tIns="46480" rIns="92959" bIns="46480" rtlCol="0"/>
          <a:lstStyle>
            <a:lvl1pPr algn="r">
              <a:defRPr sz="1300"/>
            </a:lvl1pPr>
          </a:lstStyle>
          <a:p>
            <a:fld id="{CF2C164A-7038-42D0-953C-2EB4816D4C81}" type="datetimeFigureOut">
              <a:rPr lang="en-US" smtClean="0"/>
              <a:t>3/22/2021</a:t>
            </a:fld>
            <a:endParaRPr lang="en-US" dirty="0"/>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959" tIns="46480" rIns="92959" bIns="46480" rtlCol="0" anchor="ctr"/>
          <a:lstStyle/>
          <a:p>
            <a:endParaRPr lang="en-US" dirty="0"/>
          </a:p>
        </p:txBody>
      </p:sp>
      <p:sp>
        <p:nvSpPr>
          <p:cNvPr id="6" name="Footer Placeholder 5"/>
          <p:cNvSpPr>
            <a:spLocks noGrp="1"/>
          </p:cNvSpPr>
          <p:nvPr>
            <p:ph type="ftr" sz="quarter" idx="4"/>
          </p:nvPr>
        </p:nvSpPr>
        <p:spPr>
          <a:xfrm>
            <a:off x="0" y="8817904"/>
            <a:ext cx="3026833" cy="464185"/>
          </a:xfrm>
          <a:prstGeom prst="rect">
            <a:avLst/>
          </a:prstGeom>
        </p:spPr>
        <p:txBody>
          <a:bodyPr vert="horz" lIns="92959" tIns="46480" rIns="92959" bIns="46480"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9" tIns="46480" rIns="92959" bIns="46480" rtlCol="0" anchor="b"/>
          <a:lstStyle>
            <a:lvl1pPr algn="r">
              <a:defRPr sz="1300"/>
            </a:lvl1pPr>
          </a:lstStyle>
          <a:p>
            <a:fld id="{F6DA9C80-B631-4EC4-8253-F63CFD0157DF}" type="slidenum">
              <a:rPr lang="en-US" smtClean="0"/>
              <a:t>‹#›</a:t>
            </a:fld>
            <a:endParaRPr lang="en-US" dirty="0"/>
          </a:p>
        </p:txBody>
      </p:sp>
    </p:spTree>
    <p:extLst>
      <p:ext uri="{BB962C8B-B14F-4D97-AF65-F5344CB8AC3E}">
        <p14:creationId xmlns:p14="http://schemas.microsoft.com/office/powerpoint/2010/main" val="1943357064"/>
      </p:ext>
    </p:extLst>
  </p:cSld>
  <p:clrMap bg1="lt1" tx1="dk1" bg2="lt2" tx2="dk2" accent1="accent1" accent2="accent2" accent3="accent3" accent4="accent4" accent5="accent5" accent6="accent6" hlink="hlink" folHlink="folHlink"/>
  <p:notesStyle>
    <a:lvl1pPr marL="0" algn="l" defTabSz="914342" rtl="0" eaLnBrk="1" latinLnBrk="0" hangingPunct="1">
      <a:defRPr sz="1200" kern="1200">
        <a:solidFill>
          <a:schemeClr val="tx1"/>
        </a:solidFill>
        <a:latin typeface="+mn-lt"/>
        <a:ea typeface="+mn-ea"/>
        <a:cs typeface="+mn-cs"/>
      </a:defRPr>
    </a:lvl1pPr>
    <a:lvl2pPr marL="457171" algn="l" defTabSz="914342" rtl="0" eaLnBrk="1" latinLnBrk="0" hangingPunct="1">
      <a:defRPr sz="1200" kern="1200">
        <a:solidFill>
          <a:schemeClr val="tx1"/>
        </a:solidFill>
        <a:latin typeface="+mn-lt"/>
        <a:ea typeface="+mn-ea"/>
        <a:cs typeface="+mn-cs"/>
      </a:defRPr>
    </a:lvl2pPr>
    <a:lvl3pPr marL="914342" algn="l" defTabSz="914342" rtl="0" eaLnBrk="1" latinLnBrk="0" hangingPunct="1">
      <a:defRPr sz="1200" kern="1200">
        <a:solidFill>
          <a:schemeClr val="tx1"/>
        </a:solidFill>
        <a:latin typeface="+mn-lt"/>
        <a:ea typeface="+mn-ea"/>
        <a:cs typeface="+mn-cs"/>
      </a:defRPr>
    </a:lvl3pPr>
    <a:lvl4pPr marL="1371512" algn="l" defTabSz="914342" rtl="0" eaLnBrk="1" latinLnBrk="0" hangingPunct="1">
      <a:defRPr sz="1200" kern="1200">
        <a:solidFill>
          <a:schemeClr val="tx1"/>
        </a:solidFill>
        <a:latin typeface="+mn-lt"/>
        <a:ea typeface="+mn-ea"/>
        <a:cs typeface="+mn-cs"/>
      </a:defRPr>
    </a:lvl4pPr>
    <a:lvl5pPr marL="1828683" algn="l" defTabSz="914342" rtl="0" eaLnBrk="1" latinLnBrk="0" hangingPunct="1">
      <a:defRPr sz="1200" kern="1200">
        <a:solidFill>
          <a:schemeClr val="tx1"/>
        </a:solidFill>
        <a:latin typeface="+mn-lt"/>
        <a:ea typeface="+mn-ea"/>
        <a:cs typeface="+mn-cs"/>
      </a:defRPr>
    </a:lvl5pPr>
    <a:lvl6pPr marL="2285854" algn="l" defTabSz="914342" rtl="0" eaLnBrk="1" latinLnBrk="0" hangingPunct="1">
      <a:defRPr sz="1200" kern="1200">
        <a:solidFill>
          <a:schemeClr val="tx1"/>
        </a:solidFill>
        <a:latin typeface="+mn-lt"/>
        <a:ea typeface="+mn-ea"/>
        <a:cs typeface="+mn-cs"/>
      </a:defRPr>
    </a:lvl6pPr>
    <a:lvl7pPr marL="2743024" algn="l" defTabSz="914342" rtl="0" eaLnBrk="1" latinLnBrk="0" hangingPunct="1">
      <a:defRPr sz="1200" kern="1200">
        <a:solidFill>
          <a:schemeClr val="tx1"/>
        </a:solidFill>
        <a:latin typeface="+mn-lt"/>
        <a:ea typeface="+mn-ea"/>
        <a:cs typeface="+mn-cs"/>
      </a:defRPr>
    </a:lvl7pPr>
    <a:lvl8pPr marL="3200195" algn="l" defTabSz="914342" rtl="0" eaLnBrk="1" latinLnBrk="0" hangingPunct="1">
      <a:defRPr sz="1200" kern="1200">
        <a:solidFill>
          <a:schemeClr val="tx1"/>
        </a:solidFill>
        <a:latin typeface="+mn-lt"/>
        <a:ea typeface="+mn-ea"/>
        <a:cs typeface="+mn-cs"/>
      </a:defRPr>
    </a:lvl8pPr>
    <a:lvl9pPr marL="3657366" algn="l" defTabSz="9143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804" y="4468396"/>
            <a:ext cx="5587394" cy="3654842"/>
          </a:xfrm>
          <a:prstGeom prst="rect">
            <a:avLst/>
          </a:prstGeom>
        </p:spPr>
        <p:txBody>
          <a:bodyPr lIns="87938" tIns="43969" rIns="87938" bIns="43969"/>
          <a:lstStyle/>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1</a:t>
            </a:fld>
            <a:endParaRPr lang="en-US" dirty="0"/>
          </a:p>
        </p:txBody>
      </p:sp>
    </p:spTree>
    <p:extLst>
      <p:ext uri="{BB962C8B-B14F-4D97-AF65-F5344CB8AC3E}">
        <p14:creationId xmlns:p14="http://schemas.microsoft.com/office/powerpoint/2010/main" val="241387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804" y="4468396"/>
            <a:ext cx="5587394" cy="3654842"/>
          </a:xfrm>
          <a:prstGeom prst="rect">
            <a:avLst/>
          </a:prstGeom>
        </p:spPr>
        <p:txBody>
          <a:bodyPr lIns="87938" tIns="43969" rIns="87938" bIns="43969"/>
          <a:lstStyle/>
          <a:p>
            <a:pPr defTabSz="879323">
              <a:defRPr/>
            </a:pPr>
            <a:r>
              <a:rPr lang="en-US" dirty="0"/>
              <a:t>On this slide I will be describing the typical views and type of planting</a:t>
            </a:r>
          </a:p>
          <a:p>
            <a:pPr defTabSz="879323">
              <a:defRPr/>
            </a:pPr>
            <a:r>
              <a:rPr lang="en-US" dirty="0"/>
              <a:t>To provide a visual representation of what the  different location of vegetative screening the following slides have been developed</a:t>
            </a:r>
          </a:p>
          <a:p>
            <a:pPr defTabSz="879323">
              <a:defRPr/>
            </a:pPr>
            <a:endParaRPr lang="en-US" dirty="0"/>
          </a:p>
          <a:p>
            <a:pPr defTabSz="879323">
              <a:defRPr/>
            </a:pPr>
            <a:endParaRPr lang="en-US" dirty="0"/>
          </a:p>
          <a:p>
            <a:pPr defTabSz="879323">
              <a:defRPr/>
            </a:pPr>
            <a:endParaRPr lang="en-US" dirty="0"/>
          </a:p>
          <a:p>
            <a:pPr defTabSz="879323">
              <a:defRPr/>
            </a:pPr>
            <a:endParaRPr lang="en-US" dirty="0"/>
          </a:p>
          <a:p>
            <a:endParaRPr lang="en-US" b="1" dirty="0"/>
          </a:p>
        </p:txBody>
      </p:sp>
      <p:sp>
        <p:nvSpPr>
          <p:cNvPr id="4" name="Slide Number Placeholder 3"/>
          <p:cNvSpPr>
            <a:spLocks noGrp="1"/>
          </p:cNvSpPr>
          <p:nvPr>
            <p:ph type="sldNum" sz="quarter" idx="5"/>
          </p:nvPr>
        </p:nvSpPr>
        <p:spPr/>
        <p:txBody>
          <a:bodyPr/>
          <a:lstStyle/>
          <a:p>
            <a:fld id="{F6DA9C80-B631-4EC4-8253-F63CFD0157DF}" type="slidenum">
              <a:rPr lang="en-US" smtClean="0"/>
              <a:t>10</a:t>
            </a:fld>
            <a:endParaRPr lang="en-US" dirty="0"/>
          </a:p>
        </p:txBody>
      </p:sp>
    </p:spTree>
    <p:extLst>
      <p:ext uri="{BB962C8B-B14F-4D97-AF65-F5344CB8AC3E}">
        <p14:creationId xmlns:p14="http://schemas.microsoft.com/office/powerpoint/2010/main" val="2215179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804" y="4468396"/>
            <a:ext cx="5587394" cy="3654842"/>
          </a:xfrm>
          <a:prstGeom prst="rect">
            <a:avLst/>
          </a:prstGeom>
        </p:spPr>
        <p:txBody>
          <a:bodyPr lIns="87938" tIns="43969" rIns="87938" bIns="43969"/>
          <a:lstStyle/>
          <a:p>
            <a:r>
              <a:rPr lang="en-US" dirty="0"/>
              <a:t>This rendering represents a created semi typical view from a rear yard of an adjacent resident looking up toward the embankment.  </a:t>
            </a:r>
          </a:p>
        </p:txBody>
      </p:sp>
      <p:sp>
        <p:nvSpPr>
          <p:cNvPr id="4" name="Slide Number Placeholder 3"/>
          <p:cNvSpPr>
            <a:spLocks noGrp="1"/>
          </p:cNvSpPr>
          <p:nvPr>
            <p:ph type="sldNum" sz="quarter" idx="5"/>
          </p:nvPr>
        </p:nvSpPr>
        <p:spPr/>
        <p:txBody>
          <a:bodyPr/>
          <a:lstStyle/>
          <a:p>
            <a:fld id="{F6DA9C80-B631-4EC4-8253-F63CFD0157DF}" type="slidenum">
              <a:rPr lang="en-US" smtClean="0"/>
              <a:t>11</a:t>
            </a:fld>
            <a:endParaRPr lang="en-US" dirty="0"/>
          </a:p>
        </p:txBody>
      </p:sp>
    </p:spTree>
    <p:extLst>
      <p:ext uri="{BB962C8B-B14F-4D97-AF65-F5344CB8AC3E}">
        <p14:creationId xmlns:p14="http://schemas.microsoft.com/office/powerpoint/2010/main" val="4079652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804" y="4468396"/>
            <a:ext cx="5587394" cy="3654842"/>
          </a:xfrm>
          <a:prstGeom prst="rect">
            <a:avLst/>
          </a:prstGeom>
        </p:spPr>
        <p:txBody>
          <a:bodyPr lIns="87938" tIns="43969" rIns="87938" bIns="43969"/>
          <a:lstStyle/>
          <a:p>
            <a:r>
              <a:rPr lang="en-US" dirty="0"/>
              <a:t>Existing view showing top of slope screening in about 3-5 years of growth</a:t>
            </a:r>
          </a:p>
        </p:txBody>
      </p:sp>
      <p:sp>
        <p:nvSpPr>
          <p:cNvPr id="4" name="Slide Number Placeholder 3"/>
          <p:cNvSpPr>
            <a:spLocks noGrp="1"/>
          </p:cNvSpPr>
          <p:nvPr>
            <p:ph type="sldNum" sz="quarter" idx="5"/>
          </p:nvPr>
        </p:nvSpPr>
        <p:spPr/>
        <p:txBody>
          <a:bodyPr/>
          <a:lstStyle/>
          <a:p>
            <a:fld id="{F6DA9C80-B631-4EC4-8253-F63CFD0157DF}" type="slidenum">
              <a:rPr lang="en-US" smtClean="0"/>
              <a:t>12</a:t>
            </a:fld>
            <a:endParaRPr lang="en-US" dirty="0"/>
          </a:p>
        </p:txBody>
      </p:sp>
    </p:spTree>
    <p:extLst>
      <p:ext uri="{BB962C8B-B14F-4D97-AF65-F5344CB8AC3E}">
        <p14:creationId xmlns:p14="http://schemas.microsoft.com/office/powerpoint/2010/main" val="3084872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804" y="4468396"/>
            <a:ext cx="5587394" cy="3654842"/>
          </a:xfrm>
          <a:prstGeom prst="rect">
            <a:avLst/>
          </a:prstGeom>
        </p:spPr>
        <p:txBody>
          <a:bodyPr lIns="87938" tIns="43969" rIns="87938" bIns="43969"/>
          <a:lstStyle/>
          <a:p>
            <a:pPr defTabSz="879323">
              <a:defRPr/>
            </a:pPr>
            <a:r>
              <a:rPr lang="en-US" dirty="0"/>
              <a:t>This rendering depicts the same screen planting in 3-5 years.  As you can note the over story canopy is knitting together screening the canal trail effectively.  In discussions with the arborist, an annual growth rate of 12-18 inches could be expected.  </a:t>
            </a:r>
          </a:p>
        </p:txBody>
      </p:sp>
      <p:sp>
        <p:nvSpPr>
          <p:cNvPr id="4" name="Slide Number Placeholder 3"/>
          <p:cNvSpPr>
            <a:spLocks noGrp="1"/>
          </p:cNvSpPr>
          <p:nvPr>
            <p:ph type="sldNum" sz="quarter" idx="5"/>
          </p:nvPr>
        </p:nvSpPr>
        <p:spPr/>
        <p:txBody>
          <a:bodyPr/>
          <a:lstStyle/>
          <a:p>
            <a:fld id="{F6DA9C80-B631-4EC4-8253-F63CFD0157DF}" type="slidenum">
              <a:rPr lang="en-US" smtClean="0"/>
              <a:t>13</a:t>
            </a:fld>
            <a:endParaRPr lang="en-US" dirty="0"/>
          </a:p>
        </p:txBody>
      </p:sp>
    </p:spTree>
    <p:extLst>
      <p:ext uri="{BB962C8B-B14F-4D97-AF65-F5344CB8AC3E}">
        <p14:creationId xmlns:p14="http://schemas.microsoft.com/office/powerpoint/2010/main" val="3576596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804" y="4468396"/>
            <a:ext cx="5587394" cy="3654842"/>
          </a:xfrm>
          <a:prstGeom prst="rect">
            <a:avLst/>
          </a:prstGeom>
        </p:spPr>
        <p:txBody>
          <a:bodyPr lIns="87938" tIns="43969" rIns="87938" bIns="43969"/>
          <a:lstStyle/>
          <a:p>
            <a:endParaRPr lang="en-US"/>
          </a:p>
        </p:txBody>
      </p:sp>
      <p:sp>
        <p:nvSpPr>
          <p:cNvPr id="4" name="Slide Number Placeholder 3"/>
          <p:cNvSpPr>
            <a:spLocks noGrp="1"/>
          </p:cNvSpPr>
          <p:nvPr>
            <p:ph type="sldNum" sz="quarter" idx="5"/>
          </p:nvPr>
        </p:nvSpPr>
        <p:spPr/>
        <p:txBody>
          <a:bodyPr/>
          <a:lstStyle/>
          <a:p>
            <a:fld id="{F6DA9C80-B631-4EC4-8253-F63CFD0157DF}" type="slidenum">
              <a:rPr lang="en-US" smtClean="0"/>
              <a:t>14</a:t>
            </a:fld>
            <a:endParaRPr lang="en-US" dirty="0"/>
          </a:p>
        </p:txBody>
      </p:sp>
    </p:spTree>
    <p:extLst>
      <p:ext uri="{BB962C8B-B14F-4D97-AF65-F5344CB8AC3E}">
        <p14:creationId xmlns:p14="http://schemas.microsoft.com/office/powerpoint/2010/main" val="366517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804" y="4468396"/>
            <a:ext cx="5587394" cy="3654842"/>
          </a:xfrm>
          <a:prstGeom prst="rect">
            <a:avLst/>
          </a:prstGeom>
        </p:spPr>
        <p:txBody>
          <a:bodyPr lIns="87938" tIns="43969" rIns="87938" bIns="43969"/>
          <a:lstStyle/>
          <a:p>
            <a:r>
              <a:rPr lang="en-US" dirty="0"/>
              <a:t>We have set out the following considerations for development of screening plans for affected adjacent residents</a:t>
            </a:r>
          </a:p>
          <a:p>
            <a:r>
              <a:rPr lang="en-US" dirty="0"/>
              <a:t>Property owners desire to have screening will be the primary driver for vegetative screening for those properties with residences on them</a:t>
            </a:r>
          </a:p>
          <a:p>
            <a:r>
              <a:rPr lang="en-US" dirty="0"/>
              <a:t>The second consideration is to determine if a buffer was left and how effective it is at screening. Effectiveness is the ability to allow screening for at least three seasons at a minimum.</a:t>
            </a:r>
          </a:p>
          <a:p>
            <a:r>
              <a:rPr lang="en-US" dirty="0"/>
              <a:t>The third considerations is the height of the embankment and the location of the residence on the property.  These two factors will drive which of the two vegetative screening zone areas that could be available either at the toe or the top of slope</a:t>
            </a:r>
          </a:p>
          <a:p>
            <a:r>
              <a:rPr lang="en-US" dirty="0"/>
              <a:t>Lastly each of these screening zones will have a different plant palette that is able to be refined based on the individual site conditions and adjacent vegetation</a:t>
            </a:r>
          </a:p>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2</a:t>
            </a:fld>
            <a:endParaRPr lang="en-US" dirty="0"/>
          </a:p>
        </p:txBody>
      </p:sp>
    </p:spTree>
    <p:extLst>
      <p:ext uri="{BB962C8B-B14F-4D97-AF65-F5344CB8AC3E}">
        <p14:creationId xmlns:p14="http://schemas.microsoft.com/office/powerpoint/2010/main" val="2225986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804" y="4468396"/>
            <a:ext cx="5587394" cy="3654842"/>
          </a:xfrm>
          <a:prstGeom prst="rect">
            <a:avLst/>
          </a:prstGeom>
        </p:spPr>
        <p:txBody>
          <a:bodyPr lIns="87938" tIns="43969" rIns="87938" bIns="43969"/>
          <a:lstStyle/>
          <a:p>
            <a:r>
              <a:rPr lang="en-US" dirty="0"/>
              <a:t>Plant selection will be critical for the success of the project.   Top of slope plantings as noted previously will need to be limited to shrub material with a root ball depth of less than 2’- 3’ , to meet embankment vegetative management standards.   </a:t>
            </a:r>
          </a:p>
          <a:p>
            <a:r>
              <a:rPr lang="en-US" dirty="0"/>
              <a:t>It is the teams desire to use only native or native adapted plant species for the vegetative screening.  Use of these types of plant materials will compliment the existing material on the adjacent properties to provide some level of consistency and harmony.    </a:t>
            </a:r>
          </a:p>
          <a:p>
            <a:endParaRPr lang="en-US" dirty="0"/>
          </a:p>
          <a:p>
            <a:r>
              <a:rPr lang="en-US" dirty="0"/>
              <a:t>By using these species, the Canals team desires to provide at screening in a minimum at least 3 seasons.   </a:t>
            </a:r>
          </a:p>
          <a:p>
            <a:endParaRPr lang="en-US" dirty="0"/>
          </a:p>
          <a:p>
            <a:r>
              <a:rPr lang="en-US" dirty="0"/>
              <a:t>The last consideration of for species selection is availability as nurseries within a 150-200 mile radius.  We don’t want to  specify species which are not available within a regional climate since the climate in the western NY area is a bit atypical with higher wind patterns and greater snow depths than other areas of NYS.</a:t>
            </a:r>
          </a:p>
        </p:txBody>
      </p:sp>
      <p:sp>
        <p:nvSpPr>
          <p:cNvPr id="4" name="Slide Number Placeholder 3"/>
          <p:cNvSpPr>
            <a:spLocks noGrp="1"/>
          </p:cNvSpPr>
          <p:nvPr>
            <p:ph type="sldNum" sz="quarter" idx="5"/>
          </p:nvPr>
        </p:nvSpPr>
        <p:spPr/>
        <p:txBody>
          <a:bodyPr/>
          <a:lstStyle/>
          <a:p>
            <a:fld id="{F6DA9C80-B631-4EC4-8253-F63CFD0157DF}" type="slidenum">
              <a:rPr lang="en-US" smtClean="0"/>
              <a:t>3</a:t>
            </a:fld>
            <a:endParaRPr lang="en-US" dirty="0"/>
          </a:p>
        </p:txBody>
      </p:sp>
    </p:spTree>
    <p:extLst>
      <p:ext uri="{BB962C8B-B14F-4D97-AF65-F5344CB8AC3E}">
        <p14:creationId xmlns:p14="http://schemas.microsoft.com/office/powerpoint/2010/main" val="1277961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804" y="4468396"/>
            <a:ext cx="5587394" cy="3654842"/>
          </a:xfrm>
          <a:prstGeom prst="rect">
            <a:avLst/>
          </a:prstGeom>
        </p:spPr>
        <p:txBody>
          <a:bodyPr lIns="87938" tIns="43969" rIns="87938" bIns="43969"/>
          <a:lstStyle/>
          <a:p>
            <a:endParaRPr lang="en-US"/>
          </a:p>
        </p:txBody>
      </p:sp>
      <p:sp>
        <p:nvSpPr>
          <p:cNvPr id="4" name="Slide Number Placeholder 3"/>
          <p:cNvSpPr>
            <a:spLocks noGrp="1"/>
          </p:cNvSpPr>
          <p:nvPr>
            <p:ph type="sldNum" sz="quarter" idx="5"/>
          </p:nvPr>
        </p:nvSpPr>
        <p:spPr/>
        <p:txBody>
          <a:bodyPr/>
          <a:lstStyle/>
          <a:p>
            <a:fld id="{F6DA9C80-B631-4EC4-8253-F63CFD0157DF}" type="slidenum">
              <a:rPr lang="en-US" smtClean="0"/>
              <a:t>4</a:t>
            </a:fld>
            <a:endParaRPr lang="en-US" dirty="0"/>
          </a:p>
        </p:txBody>
      </p:sp>
    </p:spTree>
    <p:extLst>
      <p:ext uri="{BB962C8B-B14F-4D97-AF65-F5344CB8AC3E}">
        <p14:creationId xmlns:p14="http://schemas.microsoft.com/office/powerpoint/2010/main" val="611130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804" y="4468396"/>
            <a:ext cx="5587394" cy="3654842"/>
          </a:xfrm>
          <a:prstGeom prst="rect">
            <a:avLst/>
          </a:prstGeom>
        </p:spPr>
        <p:txBody>
          <a:bodyPr lIns="87938" tIns="43969" rIns="87938" bIns="43969"/>
          <a:lstStyle/>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5</a:t>
            </a:fld>
            <a:endParaRPr lang="en-US" dirty="0"/>
          </a:p>
        </p:txBody>
      </p:sp>
    </p:spTree>
    <p:extLst>
      <p:ext uri="{BB962C8B-B14F-4D97-AF65-F5344CB8AC3E}">
        <p14:creationId xmlns:p14="http://schemas.microsoft.com/office/powerpoint/2010/main" val="4270704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804" y="4468396"/>
            <a:ext cx="5587394" cy="3654842"/>
          </a:xfrm>
          <a:prstGeom prst="rect">
            <a:avLst/>
          </a:prstGeom>
        </p:spPr>
        <p:txBody>
          <a:bodyPr lIns="87938" tIns="43969" rIns="87938" bIns="43969"/>
          <a:lstStyle/>
          <a:p>
            <a:pPr defTabSz="879323">
              <a:defRPr/>
            </a:pPr>
            <a:r>
              <a:rPr lang="en-US" dirty="0"/>
              <a:t>On this slide I will be describing the typical views and type of planting</a:t>
            </a:r>
          </a:p>
          <a:p>
            <a:pPr defTabSz="879323">
              <a:defRPr/>
            </a:pPr>
            <a:r>
              <a:rPr lang="en-US" dirty="0"/>
              <a:t>This slide represents the preferred location for plantings based on the ability to provide impactful screening upon planting for adjacent resident provide a visual representation of what the  different location of vegetative screening the following slides have been developed</a:t>
            </a:r>
          </a:p>
          <a:p>
            <a:pPr defTabSz="879323">
              <a:defRPr/>
            </a:pPr>
            <a:endParaRPr lang="en-US" dirty="0"/>
          </a:p>
          <a:p>
            <a:pPr defTabSz="879323">
              <a:defRPr/>
            </a:pPr>
            <a:endParaRPr lang="en-US" dirty="0"/>
          </a:p>
          <a:p>
            <a:pPr defTabSz="879323">
              <a:defRPr/>
            </a:pPr>
            <a:endParaRPr lang="en-US" dirty="0"/>
          </a:p>
          <a:p>
            <a:pPr defTabSz="879323">
              <a:defRPr/>
            </a:pPr>
            <a:endParaRPr lang="en-US" dirty="0"/>
          </a:p>
          <a:p>
            <a:endParaRPr lang="en-US" b="1" dirty="0"/>
          </a:p>
        </p:txBody>
      </p:sp>
      <p:sp>
        <p:nvSpPr>
          <p:cNvPr id="4" name="Slide Number Placeholder 3"/>
          <p:cNvSpPr>
            <a:spLocks noGrp="1"/>
          </p:cNvSpPr>
          <p:nvPr>
            <p:ph type="sldNum" sz="quarter" idx="5"/>
          </p:nvPr>
        </p:nvSpPr>
        <p:spPr/>
        <p:txBody>
          <a:bodyPr/>
          <a:lstStyle/>
          <a:p>
            <a:fld id="{F6DA9C80-B631-4EC4-8253-F63CFD0157DF}" type="slidenum">
              <a:rPr lang="en-US" smtClean="0"/>
              <a:t>6</a:t>
            </a:fld>
            <a:endParaRPr lang="en-US" dirty="0"/>
          </a:p>
        </p:txBody>
      </p:sp>
    </p:spTree>
    <p:extLst>
      <p:ext uri="{BB962C8B-B14F-4D97-AF65-F5344CB8AC3E}">
        <p14:creationId xmlns:p14="http://schemas.microsoft.com/office/powerpoint/2010/main" val="197050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804" y="4468396"/>
            <a:ext cx="5587394" cy="3654842"/>
          </a:xfrm>
          <a:prstGeom prst="rect">
            <a:avLst/>
          </a:prstGeom>
        </p:spPr>
        <p:txBody>
          <a:bodyPr lIns="87938" tIns="43969" rIns="87938" bIns="43969"/>
          <a:lstStyle/>
          <a:p>
            <a:r>
              <a:rPr lang="en-US" dirty="0"/>
              <a:t>This rendering represents a created semi typical view from a rear yard of an adjacent resident looking up toward the embankment.  I should note that embankment grass treatment within this image shows a typical grass cover and there will be opportunities to establish pollinator areas and other types of grassed cover treatments based on embankment height and slope . </a:t>
            </a:r>
          </a:p>
        </p:txBody>
      </p:sp>
      <p:sp>
        <p:nvSpPr>
          <p:cNvPr id="4" name="Slide Number Placeholder 3"/>
          <p:cNvSpPr>
            <a:spLocks noGrp="1"/>
          </p:cNvSpPr>
          <p:nvPr>
            <p:ph type="sldNum" sz="quarter" idx="5"/>
          </p:nvPr>
        </p:nvSpPr>
        <p:spPr/>
        <p:txBody>
          <a:bodyPr/>
          <a:lstStyle/>
          <a:p>
            <a:fld id="{F6DA9C80-B631-4EC4-8253-F63CFD0157DF}" type="slidenum">
              <a:rPr lang="en-US" smtClean="0"/>
              <a:t>7</a:t>
            </a:fld>
            <a:endParaRPr lang="en-US" dirty="0"/>
          </a:p>
        </p:txBody>
      </p:sp>
    </p:spTree>
    <p:extLst>
      <p:ext uri="{BB962C8B-B14F-4D97-AF65-F5344CB8AC3E}">
        <p14:creationId xmlns:p14="http://schemas.microsoft.com/office/powerpoint/2010/main" val="2067162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804" y="4468396"/>
            <a:ext cx="5587394" cy="3654842"/>
          </a:xfrm>
          <a:prstGeom prst="rect">
            <a:avLst/>
          </a:prstGeom>
        </p:spPr>
        <p:txBody>
          <a:bodyPr lIns="87938" tIns="43969" rIns="87938" bIns="43969"/>
          <a:lstStyle/>
          <a:p>
            <a:pPr defTabSz="879323">
              <a:defRPr/>
            </a:pPr>
            <a:r>
              <a:rPr lang="en-US" dirty="0"/>
              <a:t>This rendering shows the view with the installation of vegetative screening at the toe of slope.  The height of the vegetation is approximately 12’ for the deciduous trees, 8’ for the evergreen trees and 18”-24” for the shrub materials.  As you can note a significant level of screening is available up planting.  Based on the potential screening effectiveness for the adjacent residents upon installation, the toe of slope planting are the preferred locations for vegetative screening.    </a:t>
            </a:r>
          </a:p>
        </p:txBody>
      </p:sp>
      <p:sp>
        <p:nvSpPr>
          <p:cNvPr id="4" name="Slide Number Placeholder 3"/>
          <p:cNvSpPr>
            <a:spLocks noGrp="1"/>
          </p:cNvSpPr>
          <p:nvPr>
            <p:ph type="sldNum" sz="quarter" idx="5"/>
          </p:nvPr>
        </p:nvSpPr>
        <p:spPr/>
        <p:txBody>
          <a:bodyPr/>
          <a:lstStyle/>
          <a:p>
            <a:fld id="{F6DA9C80-B631-4EC4-8253-F63CFD0157DF}" type="slidenum">
              <a:rPr lang="en-US" smtClean="0"/>
              <a:t>8</a:t>
            </a:fld>
            <a:endParaRPr lang="en-US" dirty="0"/>
          </a:p>
        </p:txBody>
      </p:sp>
    </p:spTree>
    <p:extLst>
      <p:ext uri="{BB962C8B-B14F-4D97-AF65-F5344CB8AC3E}">
        <p14:creationId xmlns:p14="http://schemas.microsoft.com/office/powerpoint/2010/main" val="2570481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804" y="4468396"/>
            <a:ext cx="5587394" cy="3654842"/>
          </a:xfrm>
          <a:prstGeom prst="rect">
            <a:avLst/>
          </a:prstGeom>
        </p:spPr>
        <p:txBody>
          <a:bodyPr lIns="87938" tIns="43969" rIns="87938" bIns="43969"/>
          <a:lstStyle/>
          <a:p>
            <a:pPr defTabSz="879323">
              <a:defRPr/>
            </a:pPr>
            <a:r>
              <a:rPr lang="en-US" dirty="0"/>
              <a:t>This rendering depicts the same screen planting in 3-5 years.  As you can note the over story canopy is knitting together screening the canal trail effectively.  In discussions with the arborist, an annual growth rate of 12-18 inches could be expected.  </a:t>
            </a:r>
          </a:p>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9</a:t>
            </a:fld>
            <a:endParaRPr lang="en-US" dirty="0"/>
          </a:p>
        </p:txBody>
      </p:sp>
    </p:spTree>
    <p:extLst>
      <p:ext uri="{BB962C8B-B14F-4D97-AF65-F5344CB8AC3E}">
        <p14:creationId xmlns:p14="http://schemas.microsoft.com/office/powerpoint/2010/main" val="492179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281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3B8B7-3A7E-4329-8759-FA154584AE74}"/>
              </a:ext>
            </a:extLst>
          </p:cNvPr>
          <p:cNvSpPr>
            <a:spLocks noGrp="1"/>
          </p:cNvSpPr>
          <p:nvPr>
            <p:ph type="dt" sz="half" idx="10"/>
          </p:nvPr>
        </p:nvSpPr>
        <p:spPr/>
        <p:txBody>
          <a:bodyPr/>
          <a:lstStyle/>
          <a:p>
            <a:fld id="{C8A2C5BD-48C9-40AA-998C-211E2F18BAC1}" type="datetimeFigureOut">
              <a:rPr lang="en-US" smtClean="0"/>
              <a:t>3/22/2021</a:t>
            </a:fld>
            <a:endParaRPr lang="en-US" dirty="0"/>
          </a:p>
        </p:txBody>
      </p:sp>
      <p:sp>
        <p:nvSpPr>
          <p:cNvPr id="3" name="Footer Placeholder 2">
            <a:extLst>
              <a:ext uri="{FF2B5EF4-FFF2-40B4-BE49-F238E27FC236}">
                <a16:creationId xmlns:a16="http://schemas.microsoft.com/office/drawing/2014/main" id="{8F4C4227-62B8-475B-B3AE-5C6B895CC59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67ED61D-953E-49FC-A11D-7C6790E218C7}"/>
              </a:ext>
            </a:extLst>
          </p:cNvPr>
          <p:cNvSpPr>
            <a:spLocks noGrp="1"/>
          </p:cNvSpPr>
          <p:nvPr>
            <p:ph type="sldNum" sz="quarter" idx="12"/>
          </p:nvPr>
        </p:nvSpPr>
        <p:spPr/>
        <p:txBody>
          <a:bodyPr/>
          <a:lstStyle/>
          <a:p>
            <a:fld id="{9B4D26BE-85B0-4FBB-8069-77E542ADB67B}" type="slidenum">
              <a:rPr lang="en-US" smtClean="0"/>
              <a:t>‹#›</a:t>
            </a:fld>
            <a:endParaRPr lang="en-US" dirty="0"/>
          </a:p>
        </p:txBody>
      </p:sp>
    </p:spTree>
    <p:extLst>
      <p:ext uri="{BB962C8B-B14F-4D97-AF65-F5344CB8AC3E}">
        <p14:creationId xmlns:p14="http://schemas.microsoft.com/office/powerpoint/2010/main" val="1322378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AC14-EB9F-49F0-B93F-DC31DCFA1697}"/>
              </a:ext>
            </a:extLst>
          </p:cNvPr>
          <p:cNvSpPr>
            <a:spLocks noGrp="1"/>
          </p:cNvSpPr>
          <p:nvPr>
            <p:ph type="title"/>
          </p:nvPr>
        </p:nvSpPr>
        <p:spPr>
          <a:xfrm>
            <a:off x="630239"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C7BF72-1C6D-46C3-BAAC-A2D2B9EE1565}"/>
              </a:ext>
            </a:extLst>
          </p:cNvPr>
          <p:cNvSpPr>
            <a:spLocks noGrp="1"/>
          </p:cNvSpPr>
          <p:nvPr>
            <p:ph idx="1"/>
          </p:nvPr>
        </p:nvSpPr>
        <p:spPr>
          <a:xfrm>
            <a:off x="3887789"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55061E-30F1-41CC-BCB9-8FC2D26520AE}"/>
              </a:ext>
            </a:extLst>
          </p:cNvPr>
          <p:cNvSpPr>
            <a:spLocks noGrp="1"/>
          </p:cNvSpPr>
          <p:nvPr>
            <p:ph type="body" sz="half" idx="2"/>
          </p:nvPr>
        </p:nvSpPr>
        <p:spPr>
          <a:xfrm>
            <a:off x="630239" y="1543050"/>
            <a:ext cx="2949575" cy="2859088"/>
          </a:xfrm>
        </p:spPr>
        <p:txBody>
          <a:bodyPr/>
          <a:lstStyle>
            <a:lvl1pPr marL="0" indent="0">
              <a:buNone/>
              <a:defRPr sz="1600"/>
            </a:lvl1pPr>
            <a:lvl2pPr marL="457205" indent="0">
              <a:buNone/>
              <a:defRPr sz="1400"/>
            </a:lvl2pPr>
            <a:lvl3pPr marL="914409" indent="0">
              <a:buNone/>
              <a:defRPr sz="1200"/>
            </a:lvl3pPr>
            <a:lvl4pPr marL="1371614" indent="0">
              <a:buNone/>
              <a:defRPr sz="1000"/>
            </a:lvl4pPr>
            <a:lvl5pPr marL="1828818" indent="0">
              <a:buNone/>
              <a:defRPr sz="1000"/>
            </a:lvl5pPr>
            <a:lvl6pPr marL="2286023" indent="0">
              <a:buNone/>
              <a:defRPr sz="1000"/>
            </a:lvl6pPr>
            <a:lvl7pPr marL="2743227" indent="0">
              <a:buNone/>
              <a:defRPr sz="1000"/>
            </a:lvl7pPr>
            <a:lvl8pPr marL="3200432" indent="0">
              <a:buNone/>
              <a:defRPr sz="1000"/>
            </a:lvl8pPr>
            <a:lvl9pPr marL="3657637"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B63559-D163-49E6-A7E7-C5337EDB8F90}"/>
              </a:ext>
            </a:extLst>
          </p:cNvPr>
          <p:cNvSpPr>
            <a:spLocks noGrp="1"/>
          </p:cNvSpPr>
          <p:nvPr>
            <p:ph type="dt" sz="half" idx="10"/>
          </p:nvPr>
        </p:nvSpPr>
        <p:spPr/>
        <p:txBody>
          <a:bodyPr/>
          <a:lstStyle/>
          <a:p>
            <a:fld id="{C8A2C5BD-48C9-40AA-998C-211E2F18BAC1}" type="datetimeFigureOut">
              <a:rPr lang="en-US" smtClean="0"/>
              <a:t>3/22/2021</a:t>
            </a:fld>
            <a:endParaRPr lang="en-US" dirty="0"/>
          </a:p>
        </p:txBody>
      </p:sp>
      <p:sp>
        <p:nvSpPr>
          <p:cNvPr id="6" name="Footer Placeholder 5">
            <a:extLst>
              <a:ext uri="{FF2B5EF4-FFF2-40B4-BE49-F238E27FC236}">
                <a16:creationId xmlns:a16="http://schemas.microsoft.com/office/drawing/2014/main" id="{E679A2AD-0006-4B37-AB9C-8CF472B098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561DA59-4003-4DD5-BE28-6FB05DE78182}"/>
              </a:ext>
            </a:extLst>
          </p:cNvPr>
          <p:cNvSpPr>
            <a:spLocks noGrp="1"/>
          </p:cNvSpPr>
          <p:nvPr>
            <p:ph type="sldNum" sz="quarter" idx="12"/>
          </p:nvPr>
        </p:nvSpPr>
        <p:spPr/>
        <p:txBody>
          <a:bodyPr/>
          <a:lstStyle/>
          <a:p>
            <a:fld id="{9B4D26BE-85B0-4FBB-8069-77E542ADB67B}" type="slidenum">
              <a:rPr lang="en-US" smtClean="0"/>
              <a:t>‹#›</a:t>
            </a:fld>
            <a:endParaRPr lang="en-US" dirty="0"/>
          </a:p>
        </p:txBody>
      </p:sp>
    </p:spTree>
    <p:extLst>
      <p:ext uri="{BB962C8B-B14F-4D97-AF65-F5344CB8AC3E}">
        <p14:creationId xmlns:p14="http://schemas.microsoft.com/office/powerpoint/2010/main" val="2550920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BC879-996D-4194-8B46-3A44876A2728}"/>
              </a:ext>
            </a:extLst>
          </p:cNvPr>
          <p:cNvSpPr>
            <a:spLocks noGrp="1"/>
          </p:cNvSpPr>
          <p:nvPr>
            <p:ph type="title"/>
          </p:nvPr>
        </p:nvSpPr>
        <p:spPr>
          <a:xfrm>
            <a:off x="630239"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AD6974-E6A9-446D-887F-7224EFBE3F89}"/>
              </a:ext>
            </a:extLst>
          </p:cNvPr>
          <p:cNvSpPr>
            <a:spLocks noGrp="1"/>
          </p:cNvSpPr>
          <p:nvPr>
            <p:ph type="pic" idx="1"/>
          </p:nvPr>
        </p:nvSpPr>
        <p:spPr>
          <a:xfrm>
            <a:off x="3887789" y="741363"/>
            <a:ext cx="4629150" cy="3654425"/>
          </a:xfrm>
        </p:spPr>
        <p:txBody>
          <a:bodyPr/>
          <a:lstStyle>
            <a:lvl1pPr marL="0" indent="0">
              <a:buNone/>
              <a:defRPr sz="3200"/>
            </a:lvl1pPr>
            <a:lvl2pPr marL="457205" indent="0">
              <a:buNone/>
              <a:defRPr sz="2800"/>
            </a:lvl2pPr>
            <a:lvl3pPr marL="914409" indent="0">
              <a:buNone/>
              <a:defRPr sz="2400"/>
            </a:lvl3pPr>
            <a:lvl4pPr marL="1371614" indent="0">
              <a:buNone/>
              <a:defRPr sz="2000"/>
            </a:lvl4pPr>
            <a:lvl5pPr marL="1828818" indent="0">
              <a:buNone/>
              <a:defRPr sz="2000"/>
            </a:lvl5pPr>
            <a:lvl6pPr marL="2286023" indent="0">
              <a:buNone/>
              <a:defRPr sz="2000"/>
            </a:lvl6pPr>
            <a:lvl7pPr marL="2743227" indent="0">
              <a:buNone/>
              <a:defRPr sz="2000"/>
            </a:lvl7pPr>
            <a:lvl8pPr marL="3200432" indent="0">
              <a:buNone/>
              <a:defRPr sz="2000"/>
            </a:lvl8pPr>
            <a:lvl9pPr marL="3657637" indent="0">
              <a:buNone/>
              <a:defRPr sz="2000"/>
            </a:lvl9pPr>
          </a:lstStyle>
          <a:p>
            <a:endParaRPr lang="en-US" dirty="0"/>
          </a:p>
        </p:txBody>
      </p:sp>
      <p:sp>
        <p:nvSpPr>
          <p:cNvPr id="4" name="Text Placeholder 3">
            <a:extLst>
              <a:ext uri="{FF2B5EF4-FFF2-40B4-BE49-F238E27FC236}">
                <a16:creationId xmlns:a16="http://schemas.microsoft.com/office/drawing/2014/main" id="{998B29EB-5E42-49E4-8E6A-1F60071BB09F}"/>
              </a:ext>
            </a:extLst>
          </p:cNvPr>
          <p:cNvSpPr>
            <a:spLocks noGrp="1"/>
          </p:cNvSpPr>
          <p:nvPr>
            <p:ph type="body" sz="half" idx="2"/>
          </p:nvPr>
        </p:nvSpPr>
        <p:spPr>
          <a:xfrm>
            <a:off x="630239" y="1543050"/>
            <a:ext cx="2949575" cy="2859088"/>
          </a:xfrm>
        </p:spPr>
        <p:txBody>
          <a:bodyPr/>
          <a:lstStyle>
            <a:lvl1pPr marL="0" indent="0">
              <a:buNone/>
              <a:defRPr sz="1600"/>
            </a:lvl1pPr>
            <a:lvl2pPr marL="457205" indent="0">
              <a:buNone/>
              <a:defRPr sz="1400"/>
            </a:lvl2pPr>
            <a:lvl3pPr marL="914409" indent="0">
              <a:buNone/>
              <a:defRPr sz="1200"/>
            </a:lvl3pPr>
            <a:lvl4pPr marL="1371614" indent="0">
              <a:buNone/>
              <a:defRPr sz="1000"/>
            </a:lvl4pPr>
            <a:lvl5pPr marL="1828818" indent="0">
              <a:buNone/>
              <a:defRPr sz="1000"/>
            </a:lvl5pPr>
            <a:lvl6pPr marL="2286023" indent="0">
              <a:buNone/>
              <a:defRPr sz="1000"/>
            </a:lvl6pPr>
            <a:lvl7pPr marL="2743227" indent="0">
              <a:buNone/>
              <a:defRPr sz="1000"/>
            </a:lvl7pPr>
            <a:lvl8pPr marL="3200432" indent="0">
              <a:buNone/>
              <a:defRPr sz="1000"/>
            </a:lvl8pPr>
            <a:lvl9pPr marL="3657637"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78BD24-FEF2-4002-9D68-5CF14D7DB823}"/>
              </a:ext>
            </a:extLst>
          </p:cNvPr>
          <p:cNvSpPr>
            <a:spLocks noGrp="1"/>
          </p:cNvSpPr>
          <p:nvPr>
            <p:ph type="dt" sz="half" idx="10"/>
          </p:nvPr>
        </p:nvSpPr>
        <p:spPr/>
        <p:txBody>
          <a:bodyPr/>
          <a:lstStyle/>
          <a:p>
            <a:fld id="{C8A2C5BD-48C9-40AA-998C-211E2F18BAC1}" type="datetimeFigureOut">
              <a:rPr lang="en-US" smtClean="0"/>
              <a:t>3/22/2021</a:t>
            </a:fld>
            <a:endParaRPr lang="en-US" dirty="0"/>
          </a:p>
        </p:txBody>
      </p:sp>
      <p:sp>
        <p:nvSpPr>
          <p:cNvPr id="6" name="Footer Placeholder 5">
            <a:extLst>
              <a:ext uri="{FF2B5EF4-FFF2-40B4-BE49-F238E27FC236}">
                <a16:creationId xmlns:a16="http://schemas.microsoft.com/office/drawing/2014/main" id="{AE6B13BE-F6E4-4FAF-8DF7-9ABD1D8E7C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142C05-4BC0-4C5E-BFAF-031F6CF50861}"/>
              </a:ext>
            </a:extLst>
          </p:cNvPr>
          <p:cNvSpPr>
            <a:spLocks noGrp="1"/>
          </p:cNvSpPr>
          <p:nvPr>
            <p:ph type="sldNum" sz="quarter" idx="12"/>
          </p:nvPr>
        </p:nvSpPr>
        <p:spPr/>
        <p:txBody>
          <a:bodyPr/>
          <a:lstStyle/>
          <a:p>
            <a:fld id="{9B4D26BE-85B0-4FBB-8069-77E542ADB67B}" type="slidenum">
              <a:rPr lang="en-US" smtClean="0"/>
              <a:t>‹#›</a:t>
            </a:fld>
            <a:endParaRPr lang="en-US" dirty="0"/>
          </a:p>
        </p:txBody>
      </p:sp>
    </p:spTree>
    <p:extLst>
      <p:ext uri="{BB962C8B-B14F-4D97-AF65-F5344CB8AC3E}">
        <p14:creationId xmlns:p14="http://schemas.microsoft.com/office/powerpoint/2010/main" val="3356236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FF41F-FCEB-4D4C-B99B-840C55DFB4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3D5238-4BFB-4283-BCAD-16D8AC7038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D33D6-C074-4718-9660-BDD5D3D904DE}"/>
              </a:ext>
            </a:extLst>
          </p:cNvPr>
          <p:cNvSpPr>
            <a:spLocks noGrp="1"/>
          </p:cNvSpPr>
          <p:nvPr>
            <p:ph type="dt" sz="half" idx="10"/>
          </p:nvPr>
        </p:nvSpPr>
        <p:spPr/>
        <p:txBody>
          <a:bodyPr/>
          <a:lstStyle/>
          <a:p>
            <a:fld id="{C8A2C5BD-48C9-40AA-998C-211E2F18BAC1}" type="datetimeFigureOut">
              <a:rPr lang="en-US" smtClean="0"/>
              <a:t>3/22/2021</a:t>
            </a:fld>
            <a:endParaRPr lang="en-US" dirty="0"/>
          </a:p>
        </p:txBody>
      </p:sp>
      <p:sp>
        <p:nvSpPr>
          <p:cNvPr id="5" name="Footer Placeholder 4">
            <a:extLst>
              <a:ext uri="{FF2B5EF4-FFF2-40B4-BE49-F238E27FC236}">
                <a16:creationId xmlns:a16="http://schemas.microsoft.com/office/drawing/2014/main" id="{F8EAF28F-E07D-4936-825C-0C3CC175DE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538AA4-73FF-4B9D-AB1A-494B0AF73169}"/>
              </a:ext>
            </a:extLst>
          </p:cNvPr>
          <p:cNvSpPr>
            <a:spLocks noGrp="1"/>
          </p:cNvSpPr>
          <p:nvPr>
            <p:ph type="sldNum" sz="quarter" idx="12"/>
          </p:nvPr>
        </p:nvSpPr>
        <p:spPr/>
        <p:txBody>
          <a:bodyPr/>
          <a:lstStyle/>
          <a:p>
            <a:fld id="{9B4D26BE-85B0-4FBB-8069-77E542ADB67B}" type="slidenum">
              <a:rPr lang="en-US" smtClean="0"/>
              <a:t>‹#›</a:t>
            </a:fld>
            <a:endParaRPr lang="en-US" dirty="0"/>
          </a:p>
        </p:txBody>
      </p:sp>
    </p:spTree>
    <p:extLst>
      <p:ext uri="{BB962C8B-B14F-4D97-AF65-F5344CB8AC3E}">
        <p14:creationId xmlns:p14="http://schemas.microsoft.com/office/powerpoint/2010/main" val="1344887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6F792D-FF8F-4068-AF02-0B7B2457F817}"/>
              </a:ext>
            </a:extLst>
          </p:cNvPr>
          <p:cNvSpPr>
            <a:spLocks noGrp="1"/>
          </p:cNvSpPr>
          <p:nvPr>
            <p:ph type="title" orient="vert"/>
          </p:nvPr>
        </p:nvSpPr>
        <p:spPr>
          <a:xfrm>
            <a:off x="6543676" y="274639"/>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63EDE0-1B8B-41BE-99A0-CEE25ADECB06}"/>
              </a:ext>
            </a:extLst>
          </p:cNvPr>
          <p:cNvSpPr>
            <a:spLocks noGrp="1"/>
          </p:cNvSpPr>
          <p:nvPr>
            <p:ph type="body" orient="vert" idx="1"/>
          </p:nvPr>
        </p:nvSpPr>
        <p:spPr>
          <a:xfrm>
            <a:off x="628650" y="274639"/>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7A087-65D3-4B3A-B8FE-67F0EA11167C}"/>
              </a:ext>
            </a:extLst>
          </p:cNvPr>
          <p:cNvSpPr>
            <a:spLocks noGrp="1"/>
          </p:cNvSpPr>
          <p:nvPr>
            <p:ph type="dt" sz="half" idx="10"/>
          </p:nvPr>
        </p:nvSpPr>
        <p:spPr/>
        <p:txBody>
          <a:bodyPr/>
          <a:lstStyle/>
          <a:p>
            <a:fld id="{C8A2C5BD-48C9-40AA-998C-211E2F18BAC1}" type="datetimeFigureOut">
              <a:rPr lang="en-US" smtClean="0"/>
              <a:t>3/22/2021</a:t>
            </a:fld>
            <a:endParaRPr lang="en-US" dirty="0"/>
          </a:p>
        </p:txBody>
      </p:sp>
      <p:sp>
        <p:nvSpPr>
          <p:cNvPr id="5" name="Footer Placeholder 4">
            <a:extLst>
              <a:ext uri="{FF2B5EF4-FFF2-40B4-BE49-F238E27FC236}">
                <a16:creationId xmlns:a16="http://schemas.microsoft.com/office/drawing/2014/main" id="{79FA4686-E9AE-47A4-9F5D-DF5E52C7D0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B0E7DE-8C9E-4F20-9C75-7C0C05D03B9F}"/>
              </a:ext>
            </a:extLst>
          </p:cNvPr>
          <p:cNvSpPr>
            <a:spLocks noGrp="1"/>
          </p:cNvSpPr>
          <p:nvPr>
            <p:ph type="sldNum" sz="quarter" idx="12"/>
          </p:nvPr>
        </p:nvSpPr>
        <p:spPr/>
        <p:txBody>
          <a:bodyPr/>
          <a:lstStyle/>
          <a:p>
            <a:fld id="{9B4D26BE-85B0-4FBB-8069-77E542ADB67B}" type="slidenum">
              <a:rPr lang="en-US" smtClean="0"/>
              <a:t>‹#›</a:t>
            </a:fld>
            <a:endParaRPr lang="en-US" dirty="0"/>
          </a:p>
        </p:txBody>
      </p:sp>
    </p:spTree>
    <p:extLst>
      <p:ext uri="{BB962C8B-B14F-4D97-AF65-F5344CB8AC3E}">
        <p14:creationId xmlns:p14="http://schemas.microsoft.com/office/powerpoint/2010/main" val="3437688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5" indent="0" algn="ctr">
              <a:buNone/>
              <a:defRPr>
                <a:solidFill>
                  <a:schemeClr val="tx1">
                    <a:tint val="75000"/>
                  </a:schemeClr>
                </a:solidFill>
              </a:defRPr>
            </a:lvl2pPr>
            <a:lvl3pPr marL="914409" indent="0" algn="ctr">
              <a:buNone/>
              <a:defRPr>
                <a:solidFill>
                  <a:schemeClr val="tx1">
                    <a:tint val="75000"/>
                  </a:schemeClr>
                </a:solidFill>
              </a:defRPr>
            </a:lvl3pPr>
            <a:lvl4pPr marL="1371614" indent="0" algn="ctr">
              <a:buNone/>
              <a:defRPr>
                <a:solidFill>
                  <a:schemeClr val="tx1">
                    <a:tint val="75000"/>
                  </a:schemeClr>
                </a:solidFill>
              </a:defRPr>
            </a:lvl4pPr>
            <a:lvl5pPr marL="1828818" indent="0" algn="ctr">
              <a:buNone/>
              <a:defRPr>
                <a:solidFill>
                  <a:schemeClr val="tx1">
                    <a:tint val="75000"/>
                  </a:schemeClr>
                </a:solidFill>
              </a:defRPr>
            </a:lvl5pPr>
            <a:lvl6pPr marL="2286023" indent="0" algn="ctr">
              <a:buNone/>
              <a:defRPr>
                <a:solidFill>
                  <a:schemeClr val="tx1">
                    <a:tint val="75000"/>
                  </a:schemeClr>
                </a:solidFill>
              </a:defRPr>
            </a:lvl6pPr>
            <a:lvl7pPr marL="2743227" indent="0" algn="ctr">
              <a:buNone/>
              <a:defRPr>
                <a:solidFill>
                  <a:schemeClr val="tx1">
                    <a:tint val="75000"/>
                  </a:schemeClr>
                </a:solidFill>
              </a:defRPr>
            </a:lvl7pPr>
            <a:lvl8pPr marL="3200432" indent="0" algn="ctr">
              <a:buNone/>
              <a:defRPr>
                <a:solidFill>
                  <a:schemeClr val="tx1">
                    <a:tint val="75000"/>
                  </a:schemeClr>
                </a:solidFill>
              </a:defRPr>
            </a:lvl8pPr>
            <a:lvl9pPr marL="36576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ED0365-0D65-4032-85A6-BECCAB4E9A68}" type="datetimeFigureOut">
              <a:rPr lang="en-US" smtClean="0"/>
              <a:t>3/22/2021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549852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D0365-0D65-4032-85A6-BECCAB4E9A68}" type="datetimeFigureOut">
              <a:rPr lang="en-US" smtClean="0"/>
              <a:t>3/22/2021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043001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9"/>
            <a:ext cx="7772400" cy="1125537"/>
          </a:xfrm>
        </p:spPr>
        <p:txBody>
          <a:bodyPr anchor="b"/>
          <a:lstStyle>
            <a:lvl1pPr marL="0" indent="0">
              <a:buNone/>
              <a:defRPr sz="2000">
                <a:solidFill>
                  <a:schemeClr val="tx1">
                    <a:tint val="75000"/>
                  </a:schemeClr>
                </a:solidFill>
              </a:defRPr>
            </a:lvl1pPr>
            <a:lvl2pPr marL="457205" indent="0">
              <a:buNone/>
              <a:defRPr sz="1800">
                <a:solidFill>
                  <a:schemeClr val="tx1">
                    <a:tint val="75000"/>
                  </a:schemeClr>
                </a:solidFill>
              </a:defRPr>
            </a:lvl2pPr>
            <a:lvl3pPr marL="914409" indent="0">
              <a:buNone/>
              <a:defRPr sz="1600">
                <a:solidFill>
                  <a:schemeClr val="tx1">
                    <a:tint val="75000"/>
                  </a:schemeClr>
                </a:solidFill>
              </a:defRPr>
            </a:lvl3pPr>
            <a:lvl4pPr marL="1371614" indent="0">
              <a:buNone/>
              <a:defRPr sz="1400">
                <a:solidFill>
                  <a:schemeClr val="tx1">
                    <a:tint val="75000"/>
                  </a:schemeClr>
                </a:solidFill>
              </a:defRPr>
            </a:lvl4pPr>
            <a:lvl5pPr marL="1828818" indent="0">
              <a:buNone/>
              <a:defRPr sz="1400">
                <a:solidFill>
                  <a:schemeClr val="tx1">
                    <a:tint val="75000"/>
                  </a:schemeClr>
                </a:solidFill>
              </a:defRPr>
            </a:lvl5pPr>
            <a:lvl6pPr marL="2286023" indent="0">
              <a:buNone/>
              <a:defRPr sz="1400">
                <a:solidFill>
                  <a:schemeClr val="tx1">
                    <a:tint val="75000"/>
                  </a:schemeClr>
                </a:solidFill>
              </a:defRPr>
            </a:lvl6pPr>
            <a:lvl7pPr marL="2743227" indent="0">
              <a:buNone/>
              <a:defRPr sz="1400">
                <a:solidFill>
                  <a:schemeClr val="tx1">
                    <a:tint val="75000"/>
                  </a:schemeClr>
                </a:solidFill>
              </a:defRPr>
            </a:lvl7pPr>
            <a:lvl8pPr marL="3200432" indent="0">
              <a:buNone/>
              <a:defRPr sz="1400">
                <a:solidFill>
                  <a:schemeClr val="tx1">
                    <a:tint val="75000"/>
                  </a:schemeClr>
                </a:solidFill>
              </a:defRPr>
            </a:lvl8pPr>
            <a:lvl9pPr marL="365763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ED0365-0D65-4032-85A6-BECCAB4E9A68}" type="datetimeFigureOut">
              <a:rPr lang="en-US" smtClean="0"/>
              <a:t>3/22/2021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076220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ED0365-0D65-4032-85A6-BECCAB4E9A68}" type="datetimeFigureOut">
              <a:rPr lang="en-US" smtClean="0"/>
              <a:t>3/22/2021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38359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1" y="1150938"/>
            <a:ext cx="4040188" cy="481012"/>
          </a:xfrm>
        </p:spPr>
        <p:txBody>
          <a:bodyPr anchor="b"/>
          <a:lstStyle>
            <a:lvl1pPr marL="0" indent="0">
              <a:buNone/>
              <a:defRPr sz="2400" b="1"/>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0938"/>
            <a:ext cx="4041775" cy="481012"/>
          </a:xfrm>
        </p:spPr>
        <p:txBody>
          <a:bodyPr anchor="b"/>
          <a:lstStyle>
            <a:lvl1pPr marL="0" indent="0">
              <a:buNone/>
              <a:defRPr sz="2400" b="1"/>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CED0365-0D65-4032-85A6-BECCAB4E9A68}" type="datetimeFigureOut">
              <a:rPr lang="en-US" smtClean="0"/>
              <a:t>3/22/2021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445502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Section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627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CED0365-0D65-4032-85A6-BECCAB4E9A68}" type="datetimeFigureOut">
              <a:rPr lang="en-US" smtClean="0"/>
              <a:t>3/22/2021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4048722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ED0365-0D65-4032-85A6-BECCAB4E9A68}" type="datetimeFigureOut">
              <a:rPr lang="en-US" smtClean="0"/>
              <a:t>3/22/2021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116018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9"/>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5"/>
            <a:ext cx="3008313" cy="3517900"/>
          </a:xfrm>
        </p:spPr>
        <p:txBody>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ED0365-0D65-4032-85A6-BECCAB4E9A68}" type="datetimeFigureOut">
              <a:rPr lang="en-US" smtClean="0"/>
              <a:t>3/22/2021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506954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5" indent="0">
              <a:buNone/>
              <a:defRPr sz="2800"/>
            </a:lvl2pPr>
            <a:lvl3pPr marL="914409" indent="0">
              <a:buNone/>
              <a:defRPr sz="2400"/>
            </a:lvl3pPr>
            <a:lvl4pPr marL="1371614" indent="0">
              <a:buNone/>
              <a:defRPr sz="2000"/>
            </a:lvl4pPr>
            <a:lvl5pPr marL="1828818" indent="0">
              <a:buNone/>
              <a:defRPr sz="2000"/>
            </a:lvl5pPr>
            <a:lvl6pPr marL="2286023" indent="0">
              <a:buNone/>
              <a:defRPr sz="2000"/>
            </a:lvl6pPr>
            <a:lvl7pPr marL="2743227" indent="0">
              <a:buNone/>
              <a:defRPr sz="2000"/>
            </a:lvl7pPr>
            <a:lvl8pPr marL="3200432" indent="0">
              <a:buNone/>
              <a:defRPr sz="2000"/>
            </a:lvl8pPr>
            <a:lvl9pPr marL="3657637"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ED0365-0D65-4032-85A6-BECCAB4E9A68}" type="datetimeFigureOut">
              <a:rPr lang="en-US" smtClean="0"/>
              <a:t>3/22/2021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798157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D0365-0D65-4032-85A6-BECCAB4E9A68}" type="datetimeFigureOut">
              <a:rPr lang="en-US" smtClean="0"/>
              <a:t>3/22/2021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788743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D0365-0D65-4032-85A6-BECCAB4E9A68}" type="datetimeFigureOut">
              <a:rPr lang="en-US" smtClean="0"/>
              <a:t>3/22/2021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97773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Content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51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32CA1-3194-4194-934A-14997864AC32}"/>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8D1256-2907-45D2-A49B-8706D2AE6472}"/>
              </a:ext>
            </a:extLst>
          </p:cNvPr>
          <p:cNvSpPr>
            <a:spLocks noGrp="1"/>
          </p:cNvSpPr>
          <p:nvPr>
            <p:ph type="subTitle" idx="1"/>
          </p:nvPr>
        </p:nvSpPr>
        <p:spPr>
          <a:xfrm>
            <a:off x="1143000" y="2701925"/>
            <a:ext cx="6858000" cy="1241425"/>
          </a:xfrm>
        </p:spPr>
        <p:txBody>
          <a:bodyPr/>
          <a:lstStyle>
            <a:lvl1pPr marL="0" indent="0" algn="ctr">
              <a:buNone/>
              <a:defRPr sz="2400"/>
            </a:lvl1pPr>
            <a:lvl2pPr marL="457205" indent="0" algn="ctr">
              <a:buNone/>
              <a:defRPr sz="2000"/>
            </a:lvl2pPr>
            <a:lvl3pPr marL="914409" indent="0" algn="ctr">
              <a:buNone/>
              <a:defRPr sz="1800"/>
            </a:lvl3pPr>
            <a:lvl4pPr marL="1371614" indent="0" algn="ctr">
              <a:buNone/>
              <a:defRPr sz="1600"/>
            </a:lvl4pPr>
            <a:lvl5pPr marL="1828818" indent="0" algn="ctr">
              <a:buNone/>
              <a:defRPr sz="1600"/>
            </a:lvl5pPr>
            <a:lvl6pPr marL="2286023" indent="0" algn="ctr">
              <a:buNone/>
              <a:defRPr sz="1600"/>
            </a:lvl6pPr>
            <a:lvl7pPr marL="2743227" indent="0" algn="ctr">
              <a:buNone/>
              <a:defRPr sz="1600"/>
            </a:lvl7pPr>
            <a:lvl8pPr marL="3200432" indent="0" algn="ctr">
              <a:buNone/>
              <a:defRPr sz="1600"/>
            </a:lvl8pPr>
            <a:lvl9pPr marL="365763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15DE16-E5B3-4CAD-9755-3B711FA7E795}"/>
              </a:ext>
            </a:extLst>
          </p:cNvPr>
          <p:cNvSpPr>
            <a:spLocks noGrp="1"/>
          </p:cNvSpPr>
          <p:nvPr>
            <p:ph type="dt" sz="half" idx="10"/>
          </p:nvPr>
        </p:nvSpPr>
        <p:spPr/>
        <p:txBody>
          <a:bodyPr/>
          <a:lstStyle/>
          <a:p>
            <a:fld id="{C8A2C5BD-48C9-40AA-998C-211E2F18BAC1}" type="datetimeFigureOut">
              <a:rPr lang="en-US" smtClean="0"/>
              <a:t>3/22/2021</a:t>
            </a:fld>
            <a:endParaRPr lang="en-US" dirty="0"/>
          </a:p>
        </p:txBody>
      </p:sp>
      <p:sp>
        <p:nvSpPr>
          <p:cNvPr id="5" name="Footer Placeholder 4">
            <a:extLst>
              <a:ext uri="{FF2B5EF4-FFF2-40B4-BE49-F238E27FC236}">
                <a16:creationId xmlns:a16="http://schemas.microsoft.com/office/drawing/2014/main" id="{9F8DB44C-2051-434C-A692-B117BD4C25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3ED046-A475-419A-8637-43A0A465E883}"/>
              </a:ext>
            </a:extLst>
          </p:cNvPr>
          <p:cNvSpPr>
            <a:spLocks noGrp="1"/>
          </p:cNvSpPr>
          <p:nvPr>
            <p:ph type="sldNum" sz="quarter" idx="12"/>
          </p:nvPr>
        </p:nvSpPr>
        <p:spPr/>
        <p:txBody>
          <a:bodyPr/>
          <a:lstStyle/>
          <a:p>
            <a:fld id="{9B4D26BE-85B0-4FBB-8069-77E542ADB67B}" type="slidenum">
              <a:rPr lang="en-US" smtClean="0"/>
              <a:t>‹#›</a:t>
            </a:fld>
            <a:endParaRPr lang="en-US" dirty="0"/>
          </a:p>
        </p:txBody>
      </p:sp>
    </p:spTree>
    <p:extLst>
      <p:ext uri="{BB962C8B-B14F-4D97-AF65-F5344CB8AC3E}">
        <p14:creationId xmlns:p14="http://schemas.microsoft.com/office/powerpoint/2010/main" val="187228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97528-CD98-4BD4-B9C4-30A5CB8F65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D6F529-11B6-4575-8BB9-E2EB665BE0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B060D-45B7-4C96-94DF-86F57D937036}"/>
              </a:ext>
            </a:extLst>
          </p:cNvPr>
          <p:cNvSpPr>
            <a:spLocks noGrp="1"/>
          </p:cNvSpPr>
          <p:nvPr>
            <p:ph type="dt" sz="half" idx="10"/>
          </p:nvPr>
        </p:nvSpPr>
        <p:spPr/>
        <p:txBody>
          <a:bodyPr/>
          <a:lstStyle/>
          <a:p>
            <a:fld id="{C8A2C5BD-48C9-40AA-998C-211E2F18BAC1}" type="datetimeFigureOut">
              <a:rPr lang="en-US" smtClean="0"/>
              <a:t>3/22/2021</a:t>
            </a:fld>
            <a:endParaRPr lang="en-US" dirty="0"/>
          </a:p>
        </p:txBody>
      </p:sp>
      <p:sp>
        <p:nvSpPr>
          <p:cNvPr id="5" name="Footer Placeholder 4">
            <a:extLst>
              <a:ext uri="{FF2B5EF4-FFF2-40B4-BE49-F238E27FC236}">
                <a16:creationId xmlns:a16="http://schemas.microsoft.com/office/drawing/2014/main" id="{A863A264-B60C-41BD-9E14-467DAABA23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A6770C-5C18-4F16-949B-2DDF9FE43B0E}"/>
              </a:ext>
            </a:extLst>
          </p:cNvPr>
          <p:cNvSpPr>
            <a:spLocks noGrp="1"/>
          </p:cNvSpPr>
          <p:nvPr>
            <p:ph type="sldNum" sz="quarter" idx="12"/>
          </p:nvPr>
        </p:nvSpPr>
        <p:spPr/>
        <p:txBody>
          <a:bodyPr/>
          <a:lstStyle/>
          <a:p>
            <a:fld id="{9B4D26BE-85B0-4FBB-8069-77E542ADB67B}" type="slidenum">
              <a:rPr lang="en-US" smtClean="0"/>
              <a:t>‹#›</a:t>
            </a:fld>
            <a:endParaRPr lang="en-US" dirty="0"/>
          </a:p>
        </p:txBody>
      </p:sp>
    </p:spTree>
    <p:extLst>
      <p:ext uri="{BB962C8B-B14F-4D97-AF65-F5344CB8AC3E}">
        <p14:creationId xmlns:p14="http://schemas.microsoft.com/office/powerpoint/2010/main" val="226437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0CC04-6FD2-413D-A11B-A0FBDE7622BA}"/>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A19D67-4A6D-4A03-9F11-26993BC17EB6}"/>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5" indent="0">
              <a:buNone/>
              <a:defRPr sz="2000">
                <a:solidFill>
                  <a:schemeClr val="tx1">
                    <a:tint val="75000"/>
                  </a:schemeClr>
                </a:solidFill>
              </a:defRPr>
            </a:lvl2pPr>
            <a:lvl3pPr marL="914409" indent="0">
              <a:buNone/>
              <a:defRPr sz="1800">
                <a:solidFill>
                  <a:schemeClr val="tx1">
                    <a:tint val="75000"/>
                  </a:schemeClr>
                </a:solidFill>
              </a:defRPr>
            </a:lvl3pPr>
            <a:lvl4pPr marL="1371614" indent="0">
              <a:buNone/>
              <a:defRPr sz="1600">
                <a:solidFill>
                  <a:schemeClr val="tx1">
                    <a:tint val="75000"/>
                  </a:schemeClr>
                </a:solidFill>
              </a:defRPr>
            </a:lvl4pPr>
            <a:lvl5pPr marL="1828818" indent="0">
              <a:buNone/>
              <a:defRPr sz="1600">
                <a:solidFill>
                  <a:schemeClr val="tx1">
                    <a:tint val="75000"/>
                  </a:schemeClr>
                </a:solidFill>
              </a:defRPr>
            </a:lvl5pPr>
            <a:lvl6pPr marL="2286023" indent="0">
              <a:buNone/>
              <a:defRPr sz="1600">
                <a:solidFill>
                  <a:schemeClr val="tx1">
                    <a:tint val="75000"/>
                  </a:schemeClr>
                </a:solidFill>
              </a:defRPr>
            </a:lvl6pPr>
            <a:lvl7pPr marL="2743227" indent="0">
              <a:buNone/>
              <a:defRPr sz="1600">
                <a:solidFill>
                  <a:schemeClr val="tx1">
                    <a:tint val="75000"/>
                  </a:schemeClr>
                </a:solidFill>
              </a:defRPr>
            </a:lvl7pPr>
            <a:lvl8pPr marL="3200432" indent="0">
              <a:buNone/>
              <a:defRPr sz="1600">
                <a:solidFill>
                  <a:schemeClr val="tx1">
                    <a:tint val="75000"/>
                  </a:schemeClr>
                </a:solidFill>
              </a:defRPr>
            </a:lvl8pPr>
            <a:lvl9pPr marL="365763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6120F3-846D-4A8A-8F54-E0B949C51D67}"/>
              </a:ext>
            </a:extLst>
          </p:cNvPr>
          <p:cNvSpPr>
            <a:spLocks noGrp="1"/>
          </p:cNvSpPr>
          <p:nvPr>
            <p:ph type="dt" sz="half" idx="10"/>
          </p:nvPr>
        </p:nvSpPr>
        <p:spPr/>
        <p:txBody>
          <a:bodyPr/>
          <a:lstStyle/>
          <a:p>
            <a:fld id="{C8A2C5BD-48C9-40AA-998C-211E2F18BAC1}" type="datetimeFigureOut">
              <a:rPr lang="en-US" smtClean="0"/>
              <a:t>3/22/2021</a:t>
            </a:fld>
            <a:endParaRPr lang="en-US" dirty="0"/>
          </a:p>
        </p:txBody>
      </p:sp>
      <p:sp>
        <p:nvSpPr>
          <p:cNvPr id="5" name="Footer Placeholder 4">
            <a:extLst>
              <a:ext uri="{FF2B5EF4-FFF2-40B4-BE49-F238E27FC236}">
                <a16:creationId xmlns:a16="http://schemas.microsoft.com/office/drawing/2014/main" id="{71509DBD-A337-4D7E-8211-CCFFBB2398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ECB470-308F-452B-8241-7A7F9DC39FEC}"/>
              </a:ext>
            </a:extLst>
          </p:cNvPr>
          <p:cNvSpPr>
            <a:spLocks noGrp="1"/>
          </p:cNvSpPr>
          <p:nvPr>
            <p:ph type="sldNum" sz="quarter" idx="12"/>
          </p:nvPr>
        </p:nvSpPr>
        <p:spPr/>
        <p:txBody>
          <a:bodyPr/>
          <a:lstStyle/>
          <a:p>
            <a:fld id="{9B4D26BE-85B0-4FBB-8069-77E542ADB67B}" type="slidenum">
              <a:rPr lang="en-US" smtClean="0"/>
              <a:t>‹#›</a:t>
            </a:fld>
            <a:endParaRPr lang="en-US" dirty="0"/>
          </a:p>
        </p:txBody>
      </p:sp>
    </p:spTree>
    <p:extLst>
      <p:ext uri="{BB962C8B-B14F-4D97-AF65-F5344CB8AC3E}">
        <p14:creationId xmlns:p14="http://schemas.microsoft.com/office/powerpoint/2010/main" val="400051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3E7D-E1C2-402B-AD10-5888B4D9DF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AF3CFC-6FD8-4C77-88EC-89C134400741}"/>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582DFD-6159-416D-958F-BD03ECBFC448}"/>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0A2B18-B51F-4837-9EB7-591D75F90697}"/>
              </a:ext>
            </a:extLst>
          </p:cNvPr>
          <p:cNvSpPr>
            <a:spLocks noGrp="1"/>
          </p:cNvSpPr>
          <p:nvPr>
            <p:ph type="dt" sz="half" idx="10"/>
          </p:nvPr>
        </p:nvSpPr>
        <p:spPr/>
        <p:txBody>
          <a:bodyPr/>
          <a:lstStyle/>
          <a:p>
            <a:fld id="{C8A2C5BD-48C9-40AA-998C-211E2F18BAC1}" type="datetimeFigureOut">
              <a:rPr lang="en-US" smtClean="0"/>
              <a:t>3/22/2021</a:t>
            </a:fld>
            <a:endParaRPr lang="en-US" dirty="0"/>
          </a:p>
        </p:txBody>
      </p:sp>
      <p:sp>
        <p:nvSpPr>
          <p:cNvPr id="6" name="Footer Placeholder 5">
            <a:extLst>
              <a:ext uri="{FF2B5EF4-FFF2-40B4-BE49-F238E27FC236}">
                <a16:creationId xmlns:a16="http://schemas.microsoft.com/office/drawing/2014/main" id="{B262F6E6-5F84-429B-A578-C063E137D2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D91FF9-7A94-4816-9EE9-0B8E4A79735C}"/>
              </a:ext>
            </a:extLst>
          </p:cNvPr>
          <p:cNvSpPr>
            <a:spLocks noGrp="1"/>
          </p:cNvSpPr>
          <p:nvPr>
            <p:ph type="sldNum" sz="quarter" idx="12"/>
          </p:nvPr>
        </p:nvSpPr>
        <p:spPr/>
        <p:txBody>
          <a:bodyPr/>
          <a:lstStyle/>
          <a:p>
            <a:fld id="{9B4D26BE-85B0-4FBB-8069-77E542ADB67B}" type="slidenum">
              <a:rPr lang="en-US" smtClean="0"/>
              <a:t>‹#›</a:t>
            </a:fld>
            <a:endParaRPr lang="en-US" dirty="0"/>
          </a:p>
        </p:txBody>
      </p:sp>
    </p:spTree>
    <p:extLst>
      <p:ext uri="{BB962C8B-B14F-4D97-AF65-F5344CB8AC3E}">
        <p14:creationId xmlns:p14="http://schemas.microsoft.com/office/powerpoint/2010/main" val="1325495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AAE6-7B13-4D5B-8EA8-771A0A08A2BA}"/>
              </a:ext>
            </a:extLst>
          </p:cNvPr>
          <p:cNvSpPr>
            <a:spLocks noGrp="1"/>
          </p:cNvSpPr>
          <p:nvPr>
            <p:ph type="title"/>
          </p:nvPr>
        </p:nvSpPr>
        <p:spPr>
          <a:xfrm>
            <a:off x="630238" y="274639"/>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75136A-8071-4E8E-9B6D-5EFE5619812A}"/>
              </a:ext>
            </a:extLst>
          </p:cNvPr>
          <p:cNvSpPr>
            <a:spLocks noGrp="1"/>
          </p:cNvSpPr>
          <p:nvPr>
            <p:ph type="body" idx="1"/>
          </p:nvPr>
        </p:nvSpPr>
        <p:spPr>
          <a:xfrm>
            <a:off x="630239" y="1260476"/>
            <a:ext cx="3868737" cy="619125"/>
          </a:xfrm>
        </p:spPr>
        <p:txBody>
          <a:bodyPr anchor="b"/>
          <a:lstStyle>
            <a:lvl1pPr marL="0" indent="0">
              <a:buNone/>
              <a:defRPr sz="2400" b="1"/>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9D51D9-DFE8-4D36-85CF-E943E5542A65}"/>
              </a:ext>
            </a:extLst>
          </p:cNvPr>
          <p:cNvSpPr>
            <a:spLocks noGrp="1"/>
          </p:cNvSpPr>
          <p:nvPr>
            <p:ph sz="half" idx="2"/>
          </p:nvPr>
        </p:nvSpPr>
        <p:spPr>
          <a:xfrm>
            <a:off x="630239"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24A8C7-2AC9-4776-8425-FCA9D033E12C}"/>
              </a:ext>
            </a:extLst>
          </p:cNvPr>
          <p:cNvSpPr>
            <a:spLocks noGrp="1"/>
          </p:cNvSpPr>
          <p:nvPr>
            <p:ph type="body" sz="quarter" idx="3"/>
          </p:nvPr>
        </p:nvSpPr>
        <p:spPr>
          <a:xfrm>
            <a:off x="4629151" y="1260476"/>
            <a:ext cx="3887788" cy="619125"/>
          </a:xfrm>
        </p:spPr>
        <p:txBody>
          <a:bodyPr anchor="b"/>
          <a:lstStyle>
            <a:lvl1pPr marL="0" indent="0">
              <a:buNone/>
              <a:defRPr sz="2400" b="1"/>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254C7C-56F4-446E-B7C4-5FE2905D0A30}"/>
              </a:ext>
            </a:extLst>
          </p:cNvPr>
          <p:cNvSpPr>
            <a:spLocks noGrp="1"/>
          </p:cNvSpPr>
          <p:nvPr>
            <p:ph sz="quarter" idx="4"/>
          </p:nvPr>
        </p:nvSpPr>
        <p:spPr>
          <a:xfrm>
            <a:off x="4629151"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FA817-E56A-45C1-94C6-5B2867FA92DE}"/>
              </a:ext>
            </a:extLst>
          </p:cNvPr>
          <p:cNvSpPr>
            <a:spLocks noGrp="1"/>
          </p:cNvSpPr>
          <p:nvPr>
            <p:ph type="dt" sz="half" idx="10"/>
          </p:nvPr>
        </p:nvSpPr>
        <p:spPr/>
        <p:txBody>
          <a:bodyPr/>
          <a:lstStyle/>
          <a:p>
            <a:fld id="{C8A2C5BD-48C9-40AA-998C-211E2F18BAC1}" type="datetimeFigureOut">
              <a:rPr lang="en-US" smtClean="0"/>
              <a:t>3/22/2021</a:t>
            </a:fld>
            <a:endParaRPr lang="en-US" dirty="0"/>
          </a:p>
        </p:txBody>
      </p:sp>
      <p:sp>
        <p:nvSpPr>
          <p:cNvPr id="8" name="Footer Placeholder 7">
            <a:extLst>
              <a:ext uri="{FF2B5EF4-FFF2-40B4-BE49-F238E27FC236}">
                <a16:creationId xmlns:a16="http://schemas.microsoft.com/office/drawing/2014/main" id="{D2611892-2BE6-4EA0-904E-5B9192A100B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1B6413-8DA4-46D5-8B7F-AD62656439C7}"/>
              </a:ext>
            </a:extLst>
          </p:cNvPr>
          <p:cNvSpPr>
            <a:spLocks noGrp="1"/>
          </p:cNvSpPr>
          <p:nvPr>
            <p:ph type="sldNum" sz="quarter" idx="12"/>
          </p:nvPr>
        </p:nvSpPr>
        <p:spPr/>
        <p:txBody>
          <a:bodyPr/>
          <a:lstStyle/>
          <a:p>
            <a:fld id="{9B4D26BE-85B0-4FBB-8069-77E542ADB67B}" type="slidenum">
              <a:rPr lang="en-US" smtClean="0"/>
              <a:t>‹#›</a:t>
            </a:fld>
            <a:endParaRPr lang="en-US" dirty="0"/>
          </a:p>
        </p:txBody>
      </p:sp>
    </p:spTree>
    <p:extLst>
      <p:ext uri="{BB962C8B-B14F-4D97-AF65-F5344CB8AC3E}">
        <p14:creationId xmlns:p14="http://schemas.microsoft.com/office/powerpoint/2010/main" val="4162994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91532-1D8B-4B92-BE2E-9B24D53C59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898EE9-06A9-4CF0-9862-B00423D40AB8}"/>
              </a:ext>
            </a:extLst>
          </p:cNvPr>
          <p:cNvSpPr>
            <a:spLocks noGrp="1"/>
          </p:cNvSpPr>
          <p:nvPr>
            <p:ph type="dt" sz="half" idx="10"/>
          </p:nvPr>
        </p:nvSpPr>
        <p:spPr/>
        <p:txBody>
          <a:bodyPr/>
          <a:lstStyle/>
          <a:p>
            <a:fld id="{C8A2C5BD-48C9-40AA-998C-211E2F18BAC1}" type="datetimeFigureOut">
              <a:rPr lang="en-US" smtClean="0"/>
              <a:t>3/22/2021</a:t>
            </a:fld>
            <a:endParaRPr lang="en-US" dirty="0"/>
          </a:p>
        </p:txBody>
      </p:sp>
      <p:sp>
        <p:nvSpPr>
          <p:cNvPr id="4" name="Footer Placeholder 3">
            <a:extLst>
              <a:ext uri="{FF2B5EF4-FFF2-40B4-BE49-F238E27FC236}">
                <a16:creationId xmlns:a16="http://schemas.microsoft.com/office/drawing/2014/main" id="{6B37E1C7-E908-44BF-BBC0-50FB8CBC2FD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478B7DB-A91E-47DD-8B32-A0E51E28A4EE}"/>
              </a:ext>
            </a:extLst>
          </p:cNvPr>
          <p:cNvSpPr>
            <a:spLocks noGrp="1"/>
          </p:cNvSpPr>
          <p:nvPr>
            <p:ph type="sldNum" sz="quarter" idx="12"/>
          </p:nvPr>
        </p:nvSpPr>
        <p:spPr/>
        <p:txBody>
          <a:bodyPr/>
          <a:lstStyle/>
          <a:p>
            <a:fld id="{9B4D26BE-85B0-4FBB-8069-77E542ADB67B}" type="slidenum">
              <a:rPr lang="en-US" smtClean="0"/>
              <a:t>‹#›</a:t>
            </a:fld>
            <a:endParaRPr lang="en-US" dirty="0"/>
          </a:p>
        </p:txBody>
      </p:sp>
    </p:spTree>
    <p:extLst>
      <p:ext uri="{BB962C8B-B14F-4D97-AF65-F5344CB8AC3E}">
        <p14:creationId xmlns:p14="http://schemas.microsoft.com/office/powerpoint/2010/main" val="40783153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BACAC6D-BD82-4571-9E34-C1EFF11A946D}" type="slidenum">
              <a:rPr lang="en-US" smtClean="0"/>
              <a:t>‹#›</a:t>
            </a:fld>
            <a:endParaRPr lang="en-US" dirty="0"/>
          </a:p>
        </p:txBody>
      </p:sp>
      <p:sp>
        <p:nvSpPr>
          <p:cNvPr id="7" name="Rectangle 6"/>
          <p:cNvSpPr/>
          <p:nvPr userDrawn="1"/>
        </p:nvSpPr>
        <p:spPr>
          <a:xfrm>
            <a:off x="0" y="3714750"/>
            <a:ext cx="9144000" cy="14859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6" dirty="0"/>
          </a:p>
        </p:txBody>
      </p:sp>
      <p:sp>
        <p:nvSpPr>
          <p:cNvPr id="8" name="Rectangle 7"/>
          <p:cNvSpPr/>
          <p:nvPr userDrawn="1"/>
        </p:nvSpPr>
        <p:spPr>
          <a:xfrm>
            <a:off x="0" y="3714750"/>
            <a:ext cx="9144000" cy="76200"/>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6" dirty="0"/>
          </a:p>
        </p:txBody>
      </p:sp>
      <p:sp>
        <p:nvSpPr>
          <p:cNvPr id="10" name="Date Placeholder 1"/>
          <p:cNvSpPr txBox="1">
            <a:spLocks/>
          </p:cNvSpPr>
          <p:nvPr userDrawn="1"/>
        </p:nvSpPr>
        <p:spPr>
          <a:xfrm>
            <a:off x="457200" y="3943350"/>
            <a:ext cx="21336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chemeClr val="bg1"/>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361951"/>
            <a:ext cx="3048000" cy="809505"/>
          </a:xfrm>
          <a:prstGeom prst="rect">
            <a:avLst/>
          </a:prstGeom>
        </p:spPr>
      </p:pic>
    </p:spTree>
    <p:extLst>
      <p:ext uri="{BB962C8B-B14F-4D97-AF65-F5344CB8AC3E}">
        <p14:creationId xmlns:p14="http://schemas.microsoft.com/office/powerpoint/2010/main" val="4023744030"/>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914409" rtl="0" eaLnBrk="1" latinLnBrk="0" hangingPunct="1">
        <a:spcBef>
          <a:spcPct val="0"/>
        </a:spcBef>
        <a:buNone/>
        <a:defRPr sz="4400" kern="1200">
          <a:solidFill>
            <a:schemeClr val="tx1"/>
          </a:solidFill>
          <a:latin typeface="+mj-lt"/>
          <a:ea typeface="+mj-ea"/>
          <a:cs typeface="+mj-cs"/>
        </a:defRPr>
      </a:lvl1pPr>
    </p:titleStyle>
    <p:bodyStyle>
      <a:lvl1pPr marL="342903" indent="-342903" algn="l" defTabSz="91440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7" indent="-285753" algn="l" defTabSz="91440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11" indent="-228602" algn="l" defTabSz="91440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16"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21"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25"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30"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34"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39"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5"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4" algn="l" defTabSz="914409" rtl="0" eaLnBrk="1" latinLnBrk="0" hangingPunct="1">
        <a:defRPr sz="1800" kern="1200">
          <a:solidFill>
            <a:schemeClr val="tx1"/>
          </a:solidFill>
          <a:latin typeface="+mn-lt"/>
          <a:ea typeface="+mn-ea"/>
          <a:cs typeface="+mn-cs"/>
        </a:defRPr>
      </a:lvl4pPr>
      <a:lvl5pPr marL="1828818"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7" algn="l" defTabSz="914409" rtl="0" eaLnBrk="1" latinLnBrk="0" hangingPunct="1">
        <a:defRPr sz="1800" kern="1200">
          <a:solidFill>
            <a:schemeClr val="tx1"/>
          </a:solidFill>
          <a:latin typeface="+mn-lt"/>
          <a:ea typeface="+mn-ea"/>
          <a:cs typeface="+mn-cs"/>
        </a:defRPr>
      </a:lvl7pPr>
      <a:lvl8pPr marL="3200432" algn="l" defTabSz="914409" rtl="0" eaLnBrk="1" latinLnBrk="0" hangingPunct="1">
        <a:defRPr sz="1800" kern="1200">
          <a:solidFill>
            <a:schemeClr val="tx1"/>
          </a:solidFill>
          <a:latin typeface="+mn-lt"/>
          <a:ea typeface="+mn-ea"/>
          <a:cs typeface="+mn-cs"/>
        </a:defRPr>
      </a:lvl8pPr>
      <a:lvl9pPr marL="3657637" algn="l" defTabSz="9144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581150"/>
            <a:ext cx="5334000" cy="27432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6" dirty="0"/>
          </a:p>
        </p:txBody>
      </p:sp>
      <p:sp>
        <p:nvSpPr>
          <p:cNvPr id="11" name="Rectangle 10"/>
          <p:cNvSpPr/>
          <p:nvPr userDrawn="1"/>
        </p:nvSpPr>
        <p:spPr>
          <a:xfrm>
            <a:off x="0" y="1540453"/>
            <a:ext cx="5334000" cy="81394"/>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6" dirty="0"/>
          </a:p>
        </p:txBody>
      </p:sp>
      <p:sp>
        <p:nvSpPr>
          <p:cNvPr id="12" name="Date Placeholder 1"/>
          <p:cNvSpPr txBox="1">
            <a:spLocks/>
          </p:cNvSpPr>
          <p:nvPr userDrawn="1"/>
        </p:nvSpPr>
        <p:spPr>
          <a:xfrm>
            <a:off x="152400" y="88105"/>
            <a:ext cx="21336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140F40-957F-429B-BF36-B42CA41DE130}" type="datetime4">
              <a:rPr lang="en-US" sz="1200" smtClean="0">
                <a:solidFill>
                  <a:srgbClr val="002D73"/>
                </a:solidFill>
              </a:rPr>
              <a:pPr/>
              <a:t>March 22, 2021</a:t>
            </a:fld>
            <a:endParaRPr lang="en-US" sz="1200" dirty="0">
              <a:solidFill>
                <a:srgbClr val="002D73"/>
              </a:solidFill>
            </a:endParaRPr>
          </a:p>
        </p:txBody>
      </p:sp>
      <p:sp>
        <p:nvSpPr>
          <p:cNvPr id="13"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solidFill>
                  <a:srgbClr val="002D73"/>
                </a:solidFill>
              </a:rPr>
              <a:pPr/>
              <a:t>‹#›</a:t>
            </a:fld>
            <a:endParaRPr lang="en-US" sz="1200" dirty="0">
              <a:solidFill>
                <a:srgbClr val="002D73"/>
              </a:solidFill>
            </a:endParaRP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5200" y="4512475"/>
            <a:ext cx="1447800" cy="384514"/>
          </a:xfrm>
          <a:prstGeom prst="rect">
            <a:avLst/>
          </a:prstGeom>
        </p:spPr>
      </p:pic>
    </p:spTree>
    <p:extLst>
      <p:ext uri="{BB962C8B-B14F-4D97-AF65-F5344CB8AC3E}">
        <p14:creationId xmlns:p14="http://schemas.microsoft.com/office/powerpoint/2010/main" val="2405248628"/>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914409" rtl="0" eaLnBrk="1" latinLnBrk="0" hangingPunct="1">
        <a:spcBef>
          <a:spcPct val="0"/>
        </a:spcBef>
        <a:buNone/>
        <a:defRPr sz="4400" kern="1200">
          <a:solidFill>
            <a:schemeClr val="tx1"/>
          </a:solidFill>
          <a:latin typeface="+mj-lt"/>
          <a:ea typeface="+mj-ea"/>
          <a:cs typeface="+mj-cs"/>
        </a:defRPr>
      </a:lvl1pPr>
    </p:titleStyle>
    <p:bodyStyle>
      <a:lvl1pPr marL="342903" indent="-342903" algn="l" defTabSz="91440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7" indent="-285753" algn="l" defTabSz="91440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11" indent="-228602" algn="l" defTabSz="91440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16"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21"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25"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30"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34"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39"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5"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4" algn="l" defTabSz="914409" rtl="0" eaLnBrk="1" latinLnBrk="0" hangingPunct="1">
        <a:defRPr sz="1800" kern="1200">
          <a:solidFill>
            <a:schemeClr val="tx1"/>
          </a:solidFill>
          <a:latin typeface="+mn-lt"/>
          <a:ea typeface="+mn-ea"/>
          <a:cs typeface="+mn-cs"/>
        </a:defRPr>
      </a:lvl4pPr>
      <a:lvl5pPr marL="1828818"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7" algn="l" defTabSz="914409" rtl="0" eaLnBrk="1" latinLnBrk="0" hangingPunct="1">
        <a:defRPr sz="1800" kern="1200">
          <a:solidFill>
            <a:schemeClr val="tx1"/>
          </a:solidFill>
          <a:latin typeface="+mn-lt"/>
          <a:ea typeface="+mn-ea"/>
          <a:cs typeface="+mn-cs"/>
        </a:defRPr>
      </a:lvl7pPr>
      <a:lvl8pPr marL="3200432" algn="l" defTabSz="914409" rtl="0" eaLnBrk="1" latinLnBrk="0" hangingPunct="1">
        <a:defRPr sz="1800" kern="1200">
          <a:solidFill>
            <a:schemeClr val="tx1"/>
          </a:solidFill>
          <a:latin typeface="+mn-lt"/>
          <a:ea typeface="+mn-ea"/>
          <a:cs typeface="+mn-cs"/>
        </a:defRPr>
      </a:lvl8pPr>
      <a:lvl9pPr marL="3657637" algn="l" defTabSz="9144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62345"/>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6" dirty="0"/>
          </a:p>
        </p:txBody>
      </p:sp>
      <p:sp>
        <p:nvSpPr>
          <p:cNvPr id="23" name="Date Placeholder 1"/>
          <p:cNvSpPr txBox="1">
            <a:spLocks/>
          </p:cNvSpPr>
          <p:nvPr userDrawn="1"/>
        </p:nvSpPr>
        <p:spPr>
          <a:xfrm>
            <a:off x="152400" y="88105"/>
            <a:ext cx="21336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p>
        </p:txBody>
      </p:sp>
      <p:sp>
        <p:nvSpPr>
          <p:cNvPr id="24"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dirty="0"/>
          </a:p>
        </p:txBody>
      </p:sp>
      <p:sp>
        <p:nvSpPr>
          <p:cNvPr id="25" name="Rectangle 24"/>
          <p:cNvSpPr/>
          <p:nvPr userDrawn="1"/>
        </p:nvSpPr>
        <p:spPr>
          <a:xfrm>
            <a:off x="0" y="-19050"/>
            <a:ext cx="9144000" cy="81394"/>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6"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5200" y="4512475"/>
            <a:ext cx="1447800" cy="384514"/>
          </a:xfrm>
          <a:prstGeom prst="rect">
            <a:avLst/>
          </a:prstGeom>
        </p:spPr>
      </p:pic>
    </p:spTree>
    <p:extLst>
      <p:ext uri="{BB962C8B-B14F-4D97-AF65-F5344CB8AC3E}">
        <p14:creationId xmlns:p14="http://schemas.microsoft.com/office/powerpoint/2010/main" val="3484135281"/>
      </p:ext>
    </p:extLst>
  </p:cSld>
  <p:clrMap bg1="lt1" tx1="dk1" bg2="lt2" tx2="dk2" accent1="accent1" accent2="accent2" accent3="accent3" accent4="accent4" accent5="accent5" accent6="accent6" hlink="hlink" folHlink="folHlink"/>
  <p:sldLayoutIdLst>
    <p:sldLayoutId id="2147483655" r:id="rId1"/>
  </p:sldLayoutIdLst>
  <p:hf hdr="0" ftr="0"/>
  <p:txStyles>
    <p:titleStyle>
      <a:lvl1pPr algn="ctr" defTabSz="914409" rtl="0" eaLnBrk="1" latinLnBrk="0" hangingPunct="1">
        <a:spcBef>
          <a:spcPct val="0"/>
        </a:spcBef>
        <a:buNone/>
        <a:defRPr sz="4400" kern="1200">
          <a:solidFill>
            <a:schemeClr val="tx1"/>
          </a:solidFill>
          <a:latin typeface="+mj-lt"/>
          <a:ea typeface="+mj-ea"/>
          <a:cs typeface="+mj-cs"/>
        </a:defRPr>
      </a:lvl1pPr>
    </p:titleStyle>
    <p:bodyStyle>
      <a:lvl1pPr marL="342903" indent="-342903" algn="l" defTabSz="914409"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7" indent="-285753" algn="l" defTabSz="914409"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11" indent="-228602" algn="l" defTabSz="914409"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16" indent="-228602" algn="l" defTabSz="91440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21" indent="-228602" algn="l" defTabSz="91440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25"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30"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34"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39"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5"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4" algn="l" defTabSz="914409" rtl="0" eaLnBrk="1" latinLnBrk="0" hangingPunct="1">
        <a:defRPr sz="1800" kern="1200">
          <a:solidFill>
            <a:schemeClr val="tx1"/>
          </a:solidFill>
          <a:latin typeface="+mn-lt"/>
          <a:ea typeface="+mn-ea"/>
          <a:cs typeface="+mn-cs"/>
        </a:defRPr>
      </a:lvl4pPr>
      <a:lvl5pPr marL="1828818"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7" algn="l" defTabSz="914409" rtl="0" eaLnBrk="1" latinLnBrk="0" hangingPunct="1">
        <a:defRPr sz="1800" kern="1200">
          <a:solidFill>
            <a:schemeClr val="tx1"/>
          </a:solidFill>
          <a:latin typeface="+mn-lt"/>
          <a:ea typeface="+mn-ea"/>
          <a:cs typeface="+mn-cs"/>
        </a:defRPr>
      </a:lvl7pPr>
      <a:lvl8pPr marL="3200432" algn="l" defTabSz="914409" rtl="0" eaLnBrk="1" latinLnBrk="0" hangingPunct="1">
        <a:defRPr sz="1800" kern="1200">
          <a:solidFill>
            <a:schemeClr val="tx1"/>
          </a:solidFill>
          <a:latin typeface="+mn-lt"/>
          <a:ea typeface="+mn-ea"/>
          <a:cs typeface="+mn-cs"/>
        </a:defRPr>
      </a:lvl8pPr>
      <a:lvl9pPr marL="3657637" algn="l" defTabSz="9144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67F960-EE29-4890-A86B-06495F4BE47B}"/>
              </a:ext>
            </a:extLst>
          </p:cNvPr>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85B798-2A3E-47E1-B9CC-866E593BD31A}"/>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29D24-E7C2-48ED-A803-9C8E41222948}"/>
              </a:ext>
            </a:extLst>
          </p:cNvPr>
          <p:cNvSpPr>
            <a:spLocks noGrp="1"/>
          </p:cNvSpPr>
          <p:nvPr>
            <p:ph type="dt" sz="half" idx="2"/>
          </p:nvPr>
        </p:nvSpPr>
        <p:spPr>
          <a:xfrm>
            <a:off x="628650" y="4767264"/>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8A2C5BD-48C9-40AA-998C-211E2F18BAC1}" type="datetimeFigureOut">
              <a:rPr lang="en-US" smtClean="0"/>
              <a:t>3/22/2021</a:t>
            </a:fld>
            <a:endParaRPr lang="en-US" dirty="0"/>
          </a:p>
        </p:txBody>
      </p:sp>
      <p:sp>
        <p:nvSpPr>
          <p:cNvPr id="5" name="Footer Placeholder 4">
            <a:extLst>
              <a:ext uri="{FF2B5EF4-FFF2-40B4-BE49-F238E27FC236}">
                <a16:creationId xmlns:a16="http://schemas.microsoft.com/office/drawing/2014/main" id="{96E45C67-17C4-45FD-ABD3-5216EA965D15}"/>
              </a:ext>
            </a:extLst>
          </p:cNvPr>
          <p:cNvSpPr>
            <a:spLocks noGrp="1"/>
          </p:cNvSpPr>
          <p:nvPr>
            <p:ph type="ftr" sz="quarter" idx="3"/>
          </p:nvPr>
        </p:nvSpPr>
        <p:spPr>
          <a:xfrm>
            <a:off x="3028950" y="4767264"/>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4A0F540-7A0C-433C-A282-E3BAA445C1C1}"/>
              </a:ext>
            </a:extLst>
          </p:cNvPr>
          <p:cNvSpPr>
            <a:spLocks noGrp="1"/>
          </p:cNvSpPr>
          <p:nvPr>
            <p:ph type="sldNum" sz="quarter" idx="4"/>
          </p:nvPr>
        </p:nvSpPr>
        <p:spPr>
          <a:xfrm>
            <a:off x="6457950" y="4767264"/>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B4D26BE-85B0-4FBB-8069-77E542ADB67B}" type="slidenum">
              <a:rPr lang="en-US" smtClean="0"/>
              <a:t>‹#›</a:t>
            </a:fld>
            <a:endParaRPr lang="en-US" dirty="0"/>
          </a:p>
        </p:txBody>
      </p:sp>
    </p:spTree>
    <p:extLst>
      <p:ext uri="{BB962C8B-B14F-4D97-AF65-F5344CB8AC3E}">
        <p14:creationId xmlns:p14="http://schemas.microsoft.com/office/powerpoint/2010/main" val="277374211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1" indent="-228602" algn="l" defTabSz="9144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16"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1"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25"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0"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34"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39"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5"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4" algn="l" defTabSz="914409" rtl="0" eaLnBrk="1" latinLnBrk="0" hangingPunct="1">
        <a:defRPr sz="1800" kern="1200">
          <a:solidFill>
            <a:schemeClr val="tx1"/>
          </a:solidFill>
          <a:latin typeface="+mn-lt"/>
          <a:ea typeface="+mn-ea"/>
          <a:cs typeface="+mn-cs"/>
        </a:defRPr>
      </a:lvl4pPr>
      <a:lvl5pPr marL="1828818"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7" algn="l" defTabSz="914409" rtl="0" eaLnBrk="1" latinLnBrk="0" hangingPunct="1">
        <a:defRPr sz="1800" kern="1200">
          <a:solidFill>
            <a:schemeClr val="tx1"/>
          </a:solidFill>
          <a:latin typeface="+mn-lt"/>
          <a:ea typeface="+mn-ea"/>
          <a:cs typeface="+mn-cs"/>
        </a:defRPr>
      </a:lvl7pPr>
      <a:lvl8pPr marL="3200432" algn="l" defTabSz="914409" rtl="0" eaLnBrk="1" latinLnBrk="0" hangingPunct="1">
        <a:defRPr sz="1800" kern="1200">
          <a:solidFill>
            <a:schemeClr val="tx1"/>
          </a:solidFill>
          <a:latin typeface="+mn-lt"/>
          <a:ea typeface="+mn-ea"/>
          <a:cs typeface="+mn-cs"/>
        </a:defRPr>
      </a:lvl8pPr>
      <a:lvl9pPr marL="3657637" algn="l" defTabSz="9144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CED0365-0D65-4032-85A6-BECCAB4E9A68}" type="datetimeFigureOut">
              <a:rPr lang="en-US" smtClean="0"/>
              <a:t>3/22/2021</a:t>
            </a:fld>
            <a:endParaRPr lang="en-US" dirty="0"/>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7754AA7-8025-408E-B296-E2B43FE08638}" type="slidenum">
              <a:rPr lang="en-US" smtClean="0"/>
              <a:t>‹#›</a:t>
            </a:fld>
            <a:endParaRPr lang="en-US" dirty="0"/>
          </a:p>
        </p:txBody>
      </p:sp>
      <p:sp>
        <p:nvSpPr>
          <p:cNvPr id="7" name="Rectangle 6"/>
          <p:cNvSpPr/>
          <p:nvPr userDrawn="1"/>
        </p:nvSpPr>
        <p:spPr>
          <a:xfrm>
            <a:off x="0" y="62345"/>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6" dirty="0"/>
          </a:p>
        </p:txBody>
      </p:sp>
      <p:sp>
        <p:nvSpPr>
          <p:cNvPr id="8" name="Date Placeholder 1"/>
          <p:cNvSpPr txBox="1">
            <a:spLocks/>
          </p:cNvSpPr>
          <p:nvPr userDrawn="1"/>
        </p:nvSpPr>
        <p:spPr>
          <a:xfrm>
            <a:off x="152400" y="88105"/>
            <a:ext cx="21336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140F40-957F-429B-BF36-B42CA41DE130}" type="datetime4">
              <a:rPr lang="en-US" sz="1200" smtClean="0"/>
              <a:pPr/>
              <a:t>March 22, 2021</a:t>
            </a:fld>
            <a:endParaRPr lang="en-US" sz="1200" dirty="0"/>
          </a:p>
        </p:txBody>
      </p:sp>
      <p:sp>
        <p:nvSpPr>
          <p:cNvPr id="9"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dirty="0"/>
          </a:p>
        </p:txBody>
      </p:sp>
      <p:sp>
        <p:nvSpPr>
          <p:cNvPr id="10" name="Rectangle 9"/>
          <p:cNvSpPr/>
          <p:nvPr userDrawn="1"/>
        </p:nvSpPr>
        <p:spPr>
          <a:xfrm>
            <a:off x="0" y="-19050"/>
            <a:ext cx="9144000" cy="81394"/>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6" dirty="0"/>
          </a:p>
        </p:txBody>
      </p:sp>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15200" y="4512475"/>
            <a:ext cx="1447800" cy="384514"/>
          </a:xfrm>
          <a:prstGeom prst="rect">
            <a:avLst/>
          </a:prstGeom>
        </p:spPr>
      </p:pic>
    </p:spTree>
    <p:extLst>
      <p:ext uri="{BB962C8B-B14F-4D97-AF65-F5344CB8AC3E}">
        <p14:creationId xmlns:p14="http://schemas.microsoft.com/office/powerpoint/2010/main" val="30433792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9"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3" indent="-342903" algn="l" defTabSz="914409"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7" indent="-285753" algn="l" defTabSz="914409"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11" indent="-228602" algn="l" defTabSz="914409"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16" indent="-228602" algn="l" defTabSz="91440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21" indent="-228602" algn="l" defTabSz="91440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25"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30"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34"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39" indent="-228602" algn="l" defTabSz="9144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5"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4" algn="l" defTabSz="914409" rtl="0" eaLnBrk="1" latinLnBrk="0" hangingPunct="1">
        <a:defRPr sz="1800" kern="1200">
          <a:solidFill>
            <a:schemeClr val="tx1"/>
          </a:solidFill>
          <a:latin typeface="+mn-lt"/>
          <a:ea typeface="+mn-ea"/>
          <a:cs typeface="+mn-cs"/>
        </a:defRPr>
      </a:lvl4pPr>
      <a:lvl5pPr marL="1828818"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7" algn="l" defTabSz="914409" rtl="0" eaLnBrk="1" latinLnBrk="0" hangingPunct="1">
        <a:defRPr sz="1800" kern="1200">
          <a:solidFill>
            <a:schemeClr val="tx1"/>
          </a:solidFill>
          <a:latin typeface="+mn-lt"/>
          <a:ea typeface="+mn-ea"/>
          <a:cs typeface="+mn-cs"/>
        </a:defRPr>
      </a:lvl7pPr>
      <a:lvl8pPr marL="3200432" algn="l" defTabSz="914409" rtl="0" eaLnBrk="1" latinLnBrk="0" hangingPunct="1">
        <a:defRPr sz="1800" kern="1200">
          <a:solidFill>
            <a:schemeClr val="tx1"/>
          </a:solidFill>
          <a:latin typeface="+mn-lt"/>
          <a:ea typeface="+mn-ea"/>
          <a:cs typeface="+mn-cs"/>
        </a:defRPr>
      </a:lvl8pPr>
      <a:lvl9pPr marL="3657637" algn="l" defTabSz="9144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hyperlink" Target="http://www.canals.ny.gov/"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hyperlink" Target="mailto:jacqueline.schillinger@canals.ny.gov" TargetMode="External"/><Relationship Id="rId4" Type="http://schemas.openxmlformats.org/officeDocument/2006/relationships/hyperlink" Target="http://www.canals.ny.gov/Embankmen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6200" y="1317560"/>
            <a:ext cx="8991600" cy="1908215"/>
          </a:xfrm>
          <a:prstGeom prst="rect">
            <a:avLst/>
          </a:prstGeom>
          <a:noFill/>
          <a:ln>
            <a:solidFill>
              <a:srgbClr val="1D428A"/>
            </a:solidFill>
          </a:ln>
        </p:spPr>
        <p:txBody>
          <a:bodyPr wrap="square" rtlCol="0">
            <a:spAutoFit/>
          </a:bodyPr>
          <a:lstStyle/>
          <a:p>
            <a:r>
              <a:rPr lang="en-US" sz="3900" b="1" dirty="0">
                <a:solidFill>
                  <a:srgbClr val="002D73"/>
                </a:solidFill>
                <a:latin typeface="Arial" panose="020B0604020202020204" pitchFamily="34" charset="0"/>
                <a:cs typeface="Arial" panose="020B0604020202020204" pitchFamily="34" charset="0"/>
              </a:rPr>
              <a:t>NYS Canal Embankment  </a:t>
            </a:r>
          </a:p>
          <a:p>
            <a:r>
              <a:rPr lang="en-US" sz="3900" b="1" dirty="0">
                <a:solidFill>
                  <a:srgbClr val="002D73"/>
                </a:solidFill>
                <a:latin typeface="Arial" panose="020B0604020202020204" pitchFamily="34" charset="0"/>
                <a:cs typeface="Arial" panose="020B0604020202020204" pitchFamily="34" charset="0"/>
              </a:rPr>
              <a:t>Restoration Program</a:t>
            </a:r>
          </a:p>
          <a:p>
            <a:endParaRPr lang="en-US" sz="4000" b="1" dirty="0">
              <a:solidFill>
                <a:srgbClr val="002D73"/>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BB1E908-1B9B-4715-89ED-2954BF59E149}"/>
              </a:ext>
            </a:extLst>
          </p:cNvPr>
          <p:cNvSpPr/>
          <p:nvPr/>
        </p:nvSpPr>
        <p:spPr>
          <a:xfrm>
            <a:off x="2971800" y="133350"/>
            <a:ext cx="1143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44D4A53-CFFB-42A2-AA8F-F6D39F3168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09835"/>
            <a:ext cx="4572000" cy="1010920"/>
          </a:xfrm>
          <a:prstGeom prst="rect">
            <a:avLst/>
          </a:prstGeom>
        </p:spPr>
      </p:pic>
    </p:spTree>
    <p:extLst>
      <p:ext uri="{BB962C8B-B14F-4D97-AF65-F5344CB8AC3E}">
        <p14:creationId xmlns:p14="http://schemas.microsoft.com/office/powerpoint/2010/main" val="206780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38150"/>
            <a:ext cx="8686800" cy="523220"/>
          </a:xfrm>
          <a:prstGeom prst="rect">
            <a:avLst/>
          </a:prstGeom>
          <a:noFill/>
          <a:ln>
            <a:noFill/>
          </a:ln>
        </p:spPr>
        <p:txBody>
          <a:bodyPr wrap="square" rtlCol="0">
            <a:spAutoFit/>
          </a:bodyPr>
          <a:lstStyle/>
          <a:p>
            <a:r>
              <a:rPr lang="en-US" sz="2800" b="1" dirty="0">
                <a:solidFill>
                  <a:srgbClr val="002D73"/>
                </a:solidFill>
                <a:latin typeface="Arial" panose="020B0604020202020204" pitchFamily="34" charset="0"/>
                <a:cs typeface="Arial" panose="020B0604020202020204" pitchFamily="34" charset="0"/>
              </a:rPr>
              <a:t>Typical Top of Slope Screening Plan </a:t>
            </a:r>
          </a:p>
        </p:txBody>
      </p:sp>
      <p:pic>
        <p:nvPicPr>
          <p:cNvPr id="3" name="Picture 2">
            <a:extLst>
              <a:ext uri="{FF2B5EF4-FFF2-40B4-BE49-F238E27FC236}">
                <a16:creationId xmlns:a16="http://schemas.microsoft.com/office/drawing/2014/main" id="{D10D9C35-7E32-4EFD-87D0-9818C22964E5}"/>
              </a:ext>
            </a:extLst>
          </p:cNvPr>
          <p:cNvPicPr>
            <a:picLocks noChangeAspect="1"/>
          </p:cNvPicPr>
          <p:nvPr/>
        </p:nvPicPr>
        <p:blipFill rotWithShape="1">
          <a:blip r:embed="rId3">
            <a:extLst>
              <a:ext uri="{28A0092B-C50C-407E-A947-70E740481C1C}">
                <a14:useLocalDpi xmlns:a14="http://schemas.microsoft.com/office/drawing/2010/main" val="0"/>
              </a:ext>
            </a:extLst>
          </a:blip>
          <a:srcRect l="20260" t="26120" r="15153" b="32089"/>
          <a:stretch/>
        </p:blipFill>
        <p:spPr>
          <a:xfrm>
            <a:off x="1295400" y="961370"/>
            <a:ext cx="6730390" cy="3365195"/>
          </a:xfrm>
          <a:prstGeom prst="rect">
            <a:avLst/>
          </a:prstGeom>
        </p:spPr>
      </p:pic>
      <p:pic>
        <p:nvPicPr>
          <p:cNvPr id="5" name="Picture 4">
            <a:extLst>
              <a:ext uri="{FF2B5EF4-FFF2-40B4-BE49-F238E27FC236}">
                <a16:creationId xmlns:a16="http://schemas.microsoft.com/office/drawing/2014/main" id="{334242D2-5F73-4FEC-A665-6E191E2650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4282095"/>
            <a:ext cx="3048000" cy="673947"/>
          </a:xfrm>
          <a:prstGeom prst="rect">
            <a:avLst/>
          </a:prstGeom>
        </p:spPr>
      </p:pic>
    </p:spTree>
    <p:extLst>
      <p:ext uri="{BB962C8B-B14F-4D97-AF65-F5344CB8AC3E}">
        <p14:creationId xmlns:p14="http://schemas.microsoft.com/office/powerpoint/2010/main" val="1571312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38150"/>
            <a:ext cx="8686800" cy="523220"/>
          </a:xfrm>
          <a:prstGeom prst="rect">
            <a:avLst/>
          </a:prstGeom>
          <a:noFill/>
          <a:ln>
            <a:noFill/>
          </a:ln>
        </p:spPr>
        <p:txBody>
          <a:bodyPr wrap="square" rtlCol="0">
            <a:spAutoFit/>
          </a:bodyPr>
          <a:lstStyle/>
          <a:p>
            <a:r>
              <a:rPr lang="en-US" sz="2800" b="1" dirty="0">
                <a:solidFill>
                  <a:srgbClr val="002D73"/>
                </a:solidFill>
                <a:latin typeface="Arial" panose="020B0604020202020204" pitchFamily="34" charset="0"/>
                <a:cs typeface="Arial" panose="020B0604020202020204" pitchFamily="34" charset="0"/>
              </a:rPr>
              <a:t>Typical Vegetative Screening Plan </a:t>
            </a:r>
          </a:p>
        </p:txBody>
      </p:sp>
      <p:sp>
        <p:nvSpPr>
          <p:cNvPr id="5" name="TextBox 4">
            <a:extLst>
              <a:ext uri="{FF2B5EF4-FFF2-40B4-BE49-F238E27FC236}">
                <a16:creationId xmlns:a16="http://schemas.microsoft.com/office/drawing/2014/main" id="{A38834E2-B476-4E46-A189-38D0BAF3B846}"/>
              </a:ext>
            </a:extLst>
          </p:cNvPr>
          <p:cNvSpPr txBox="1"/>
          <p:nvPr/>
        </p:nvSpPr>
        <p:spPr>
          <a:xfrm>
            <a:off x="856989" y="4171950"/>
            <a:ext cx="9430011" cy="400110"/>
          </a:xfrm>
          <a:prstGeom prst="rect">
            <a:avLst/>
          </a:prstGeom>
          <a:noFill/>
          <a:ln>
            <a:noFill/>
          </a:ln>
        </p:spPr>
        <p:txBody>
          <a:bodyPr wrap="square" rtlCol="0">
            <a:spAutoFit/>
          </a:bodyPr>
          <a:lstStyle/>
          <a:p>
            <a:pPr lvl="1"/>
            <a:r>
              <a:rPr lang="en-US" sz="2000" dirty="0"/>
              <a:t>                  Typical Unscreened View of Embankment </a:t>
            </a:r>
          </a:p>
        </p:txBody>
      </p:sp>
      <p:pic>
        <p:nvPicPr>
          <p:cNvPr id="3" name="Picture 2">
            <a:extLst>
              <a:ext uri="{FF2B5EF4-FFF2-40B4-BE49-F238E27FC236}">
                <a16:creationId xmlns:a16="http://schemas.microsoft.com/office/drawing/2014/main" id="{405C4FE1-0E39-4876-A3D1-82BDCA2B79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81" t="9793" r="3356" b="19135"/>
          <a:stretch/>
        </p:blipFill>
        <p:spPr>
          <a:xfrm>
            <a:off x="1752600" y="1020856"/>
            <a:ext cx="5486400" cy="3227294"/>
          </a:xfrm>
          <a:prstGeom prst="rect">
            <a:avLst/>
          </a:prstGeom>
        </p:spPr>
      </p:pic>
      <p:pic>
        <p:nvPicPr>
          <p:cNvPr id="6" name="Picture 5">
            <a:extLst>
              <a:ext uri="{FF2B5EF4-FFF2-40B4-BE49-F238E27FC236}">
                <a16:creationId xmlns:a16="http://schemas.microsoft.com/office/drawing/2014/main" id="{1703B000-CE82-4A47-B04A-05F37BA127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9920" y="4469469"/>
            <a:ext cx="2133600" cy="471762"/>
          </a:xfrm>
          <a:prstGeom prst="rect">
            <a:avLst/>
          </a:prstGeom>
        </p:spPr>
      </p:pic>
    </p:spTree>
    <p:extLst>
      <p:ext uri="{BB962C8B-B14F-4D97-AF65-F5344CB8AC3E}">
        <p14:creationId xmlns:p14="http://schemas.microsoft.com/office/powerpoint/2010/main" val="3317687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38150"/>
            <a:ext cx="8686800" cy="523220"/>
          </a:xfrm>
          <a:prstGeom prst="rect">
            <a:avLst/>
          </a:prstGeom>
          <a:noFill/>
          <a:ln>
            <a:noFill/>
          </a:ln>
        </p:spPr>
        <p:txBody>
          <a:bodyPr wrap="square" rtlCol="0">
            <a:spAutoFit/>
          </a:bodyPr>
          <a:lstStyle/>
          <a:p>
            <a:r>
              <a:rPr lang="en-US" sz="2800" b="1" dirty="0">
                <a:solidFill>
                  <a:srgbClr val="002D73"/>
                </a:solidFill>
                <a:latin typeface="Arial" panose="020B0604020202020204" pitchFamily="34" charset="0"/>
                <a:cs typeface="Arial" panose="020B0604020202020204" pitchFamily="34" charset="0"/>
              </a:rPr>
              <a:t>Typical Vegetative Screening Plan </a:t>
            </a:r>
          </a:p>
        </p:txBody>
      </p:sp>
      <p:sp>
        <p:nvSpPr>
          <p:cNvPr id="8" name="TextBox 7">
            <a:extLst>
              <a:ext uri="{FF2B5EF4-FFF2-40B4-BE49-F238E27FC236}">
                <a16:creationId xmlns:a16="http://schemas.microsoft.com/office/drawing/2014/main" id="{8D3E9534-FC84-40FD-A4A8-DD6D40BA82D9}"/>
              </a:ext>
            </a:extLst>
          </p:cNvPr>
          <p:cNvSpPr txBox="1"/>
          <p:nvPr/>
        </p:nvSpPr>
        <p:spPr>
          <a:xfrm>
            <a:off x="381000" y="4057876"/>
            <a:ext cx="9430011" cy="400110"/>
          </a:xfrm>
          <a:prstGeom prst="rect">
            <a:avLst/>
          </a:prstGeom>
          <a:noFill/>
          <a:ln>
            <a:noFill/>
          </a:ln>
        </p:spPr>
        <p:txBody>
          <a:bodyPr wrap="square" rtlCol="0">
            <a:spAutoFit/>
          </a:bodyPr>
          <a:lstStyle/>
          <a:p>
            <a:pPr lvl="1"/>
            <a:r>
              <a:rPr lang="en-US" sz="2000" dirty="0"/>
              <a:t>Rendering of Top of Slope Vegetative Screening at Installation</a:t>
            </a:r>
          </a:p>
        </p:txBody>
      </p:sp>
      <p:pic>
        <p:nvPicPr>
          <p:cNvPr id="2" name="Picture 1">
            <a:extLst>
              <a:ext uri="{FF2B5EF4-FFF2-40B4-BE49-F238E27FC236}">
                <a16:creationId xmlns:a16="http://schemas.microsoft.com/office/drawing/2014/main" id="{C46E1F66-2883-4E08-B48D-F2A11524D4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82" t="12922" r="4482" b="23212"/>
          <a:stretch/>
        </p:blipFill>
        <p:spPr>
          <a:xfrm>
            <a:off x="1295400" y="977988"/>
            <a:ext cx="5641279" cy="3058180"/>
          </a:xfrm>
          <a:prstGeom prst="rect">
            <a:avLst/>
          </a:prstGeom>
        </p:spPr>
      </p:pic>
      <p:pic>
        <p:nvPicPr>
          <p:cNvPr id="6" name="Picture 5">
            <a:extLst>
              <a:ext uri="{FF2B5EF4-FFF2-40B4-BE49-F238E27FC236}">
                <a16:creationId xmlns:a16="http://schemas.microsoft.com/office/drawing/2014/main" id="{B1019D9D-C7E3-4C7D-9809-13E63CEDCE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4506364"/>
            <a:ext cx="2209800" cy="488611"/>
          </a:xfrm>
          <a:prstGeom prst="rect">
            <a:avLst/>
          </a:prstGeom>
        </p:spPr>
      </p:pic>
    </p:spTree>
    <p:extLst>
      <p:ext uri="{BB962C8B-B14F-4D97-AF65-F5344CB8AC3E}">
        <p14:creationId xmlns:p14="http://schemas.microsoft.com/office/powerpoint/2010/main" val="2247138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38150"/>
            <a:ext cx="8686800" cy="523220"/>
          </a:xfrm>
          <a:prstGeom prst="rect">
            <a:avLst/>
          </a:prstGeom>
          <a:noFill/>
          <a:ln>
            <a:noFill/>
          </a:ln>
        </p:spPr>
        <p:txBody>
          <a:bodyPr wrap="square" rtlCol="0">
            <a:spAutoFit/>
          </a:bodyPr>
          <a:lstStyle/>
          <a:p>
            <a:r>
              <a:rPr lang="en-US" sz="2800" b="1" dirty="0">
                <a:solidFill>
                  <a:srgbClr val="002D73"/>
                </a:solidFill>
                <a:latin typeface="Arial" panose="020B0604020202020204" pitchFamily="34" charset="0"/>
                <a:cs typeface="Arial" panose="020B0604020202020204" pitchFamily="34" charset="0"/>
              </a:rPr>
              <a:t>Typical Vegetative Screening Plan </a:t>
            </a:r>
          </a:p>
        </p:txBody>
      </p:sp>
      <p:sp>
        <p:nvSpPr>
          <p:cNvPr id="8" name="TextBox 7">
            <a:extLst>
              <a:ext uri="{FF2B5EF4-FFF2-40B4-BE49-F238E27FC236}">
                <a16:creationId xmlns:a16="http://schemas.microsoft.com/office/drawing/2014/main" id="{8D3E9534-FC84-40FD-A4A8-DD6D40BA82D9}"/>
              </a:ext>
            </a:extLst>
          </p:cNvPr>
          <p:cNvSpPr txBox="1"/>
          <p:nvPr/>
        </p:nvSpPr>
        <p:spPr>
          <a:xfrm>
            <a:off x="609600" y="4030980"/>
            <a:ext cx="9430011" cy="400110"/>
          </a:xfrm>
          <a:prstGeom prst="rect">
            <a:avLst/>
          </a:prstGeom>
          <a:noFill/>
          <a:ln>
            <a:noFill/>
          </a:ln>
        </p:spPr>
        <p:txBody>
          <a:bodyPr wrap="square" rtlCol="0">
            <a:spAutoFit/>
          </a:bodyPr>
          <a:lstStyle/>
          <a:p>
            <a:pPr lvl="1"/>
            <a:r>
              <a:rPr lang="en-US" sz="2000" dirty="0"/>
              <a:t>Rendering of Top of Slope Vegetative Screening at 3-5 Years</a:t>
            </a:r>
          </a:p>
        </p:txBody>
      </p:sp>
      <p:pic>
        <p:nvPicPr>
          <p:cNvPr id="2" name="Picture 1">
            <a:extLst>
              <a:ext uri="{FF2B5EF4-FFF2-40B4-BE49-F238E27FC236}">
                <a16:creationId xmlns:a16="http://schemas.microsoft.com/office/drawing/2014/main" id="{C46E1F66-2883-4E08-B48D-F2A11524D4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82" t="12923" r="4482" b="23050"/>
          <a:stretch/>
        </p:blipFill>
        <p:spPr>
          <a:xfrm>
            <a:off x="1371600" y="1010275"/>
            <a:ext cx="5468114" cy="2971800"/>
          </a:xfrm>
          <a:prstGeom prst="rect">
            <a:avLst/>
          </a:prstGeom>
        </p:spPr>
      </p:pic>
      <p:pic>
        <p:nvPicPr>
          <p:cNvPr id="6" name="Picture 5">
            <a:extLst>
              <a:ext uri="{FF2B5EF4-FFF2-40B4-BE49-F238E27FC236}">
                <a16:creationId xmlns:a16="http://schemas.microsoft.com/office/drawing/2014/main" id="{7348D989-C6EE-4266-91BC-E5F944CED5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4427905"/>
            <a:ext cx="2286000" cy="505460"/>
          </a:xfrm>
          <a:prstGeom prst="rect">
            <a:avLst/>
          </a:prstGeom>
        </p:spPr>
      </p:pic>
    </p:spTree>
    <p:extLst>
      <p:ext uri="{BB962C8B-B14F-4D97-AF65-F5344CB8AC3E}">
        <p14:creationId xmlns:p14="http://schemas.microsoft.com/office/powerpoint/2010/main" val="4228913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24B38E-0999-4A69-BACA-2A069BAB01E4}"/>
              </a:ext>
            </a:extLst>
          </p:cNvPr>
          <p:cNvSpPr txBox="1"/>
          <p:nvPr/>
        </p:nvSpPr>
        <p:spPr>
          <a:xfrm>
            <a:off x="152400" y="438151"/>
            <a:ext cx="8686800" cy="400110"/>
          </a:xfrm>
          <a:prstGeom prst="rect">
            <a:avLst/>
          </a:prstGeom>
          <a:noFill/>
          <a:ln>
            <a:noFill/>
          </a:ln>
        </p:spPr>
        <p:txBody>
          <a:bodyPr wrap="square" rtlCol="0">
            <a:spAutoFit/>
          </a:bodyPr>
          <a:lstStyle/>
          <a:p>
            <a:r>
              <a:rPr lang="en-US" sz="2000" b="1" dirty="0">
                <a:solidFill>
                  <a:srgbClr val="002D73"/>
                </a:solidFill>
                <a:latin typeface="Arial" panose="020B0604020202020204" pitchFamily="34" charset="0"/>
                <a:cs typeface="Arial" panose="020B0604020202020204" pitchFamily="34" charset="0"/>
              </a:rPr>
              <a:t>Project Links and Contact Information:</a:t>
            </a:r>
            <a:endParaRPr lang="en-US" sz="3200" b="1" dirty="0">
              <a:solidFill>
                <a:srgbClr val="002D73"/>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73085C-BE09-4A3F-AA73-060BB44985A8}"/>
              </a:ext>
            </a:extLst>
          </p:cNvPr>
          <p:cNvSpPr txBox="1"/>
          <p:nvPr/>
        </p:nvSpPr>
        <p:spPr>
          <a:xfrm>
            <a:off x="228600" y="838261"/>
            <a:ext cx="9067800" cy="2585323"/>
          </a:xfrm>
          <a:prstGeom prst="rect">
            <a:avLst/>
          </a:prstGeom>
          <a:noFill/>
          <a:ln>
            <a:noFill/>
          </a:ln>
        </p:spPr>
        <p:txBody>
          <a:bodyPr wrap="square" rtlCol="0">
            <a:spAutoFit/>
          </a:bodyPr>
          <a:lstStyle/>
          <a:p>
            <a:pPr marL="800071" lvl="1" indent="-342900">
              <a:buFont typeface="Arial" panose="020B0604020202020204" pitchFamily="34" charset="0"/>
              <a:buChar char="•"/>
            </a:pPr>
            <a:r>
              <a:rPr lang="en-US" sz="2400" dirty="0"/>
              <a:t>NYS Canal Corp. Website:</a:t>
            </a:r>
          </a:p>
          <a:p>
            <a:pPr lvl="1"/>
            <a:r>
              <a:rPr lang="en-US" sz="2400" dirty="0"/>
              <a:t>		</a:t>
            </a:r>
            <a:r>
              <a:rPr lang="en-US" b="1" dirty="0">
                <a:latin typeface="Arial" panose="020B0604020202020204" pitchFamily="34" charset="0"/>
                <a:cs typeface="Arial" panose="020B0604020202020204" pitchFamily="34" charset="0"/>
                <a:hlinkClick r:id="rId3"/>
              </a:rPr>
              <a:t>http://www.canals.ny.gov/</a:t>
            </a:r>
            <a:endParaRPr lang="en-US" b="1" dirty="0">
              <a:latin typeface="Arial" panose="020B0604020202020204" pitchFamily="34" charset="0"/>
              <a:cs typeface="Arial" panose="020B0604020202020204" pitchFamily="34" charset="0"/>
            </a:endParaRPr>
          </a:p>
          <a:p>
            <a:pPr lvl="1"/>
            <a:endParaRPr lang="en-US" dirty="0"/>
          </a:p>
          <a:p>
            <a:pPr marL="800071" lvl="1" indent="-342900">
              <a:buFont typeface="Arial" panose="020B0604020202020204" pitchFamily="34" charset="0"/>
              <a:buChar char="•"/>
            </a:pPr>
            <a:r>
              <a:rPr lang="en-US" sz="2400" dirty="0"/>
              <a:t>NYS Canal Corp. Embankment Restoration Website-  	</a:t>
            </a:r>
            <a:r>
              <a:rPr lang="en-US" b="1" dirty="0">
                <a:solidFill>
                  <a:srgbClr val="0070C0"/>
                </a:solidFill>
                <a:latin typeface="Arial" panose="020B0604020202020204" pitchFamily="34" charset="0"/>
                <a:cs typeface="Arial" panose="020B0604020202020204" pitchFamily="34" charset="0"/>
                <a:hlinkClick r:id="rId4"/>
              </a:rPr>
              <a:t>http://www.canals.ny.gov/Embankment</a:t>
            </a:r>
            <a:endParaRPr lang="en-US" b="1" dirty="0">
              <a:solidFill>
                <a:srgbClr val="0070C0"/>
              </a:solidFill>
              <a:latin typeface="Arial" panose="020B0604020202020204" pitchFamily="34" charset="0"/>
              <a:cs typeface="Arial" panose="020B0604020202020204" pitchFamily="34" charset="0"/>
            </a:endParaRPr>
          </a:p>
          <a:p>
            <a:pPr marL="800071" lvl="1" indent="-342900">
              <a:buFont typeface="Arial" panose="020B0604020202020204" pitchFamily="34" charset="0"/>
              <a:buChar char="•"/>
            </a:pPr>
            <a:endParaRPr lang="en-US" b="1" dirty="0">
              <a:solidFill>
                <a:srgbClr val="002D73"/>
              </a:solidFill>
              <a:latin typeface="Arial" panose="020B0604020202020204" pitchFamily="34" charset="0"/>
              <a:cs typeface="Arial" panose="020B0604020202020204" pitchFamily="34" charset="0"/>
            </a:endParaRPr>
          </a:p>
          <a:p>
            <a:pPr marL="800071" lvl="1" indent="-342900">
              <a:buFont typeface="Arial" panose="020B0604020202020204" pitchFamily="34" charset="0"/>
              <a:buChar char="•"/>
            </a:pPr>
            <a:r>
              <a:rPr lang="en-US" sz="2400" dirty="0"/>
              <a:t>NYS Canal Corp. Point of Contact: </a:t>
            </a:r>
          </a:p>
        </p:txBody>
      </p:sp>
      <p:sp>
        <p:nvSpPr>
          <p:cNvPr id="8" name="Rectangle 7">
            <a:extLst>
              <a:ext uri="{FF2B5EF4-FFF2-40B4-BE49-F238E27FC236}">
                <a16:creationId xmlns:a16="http://schemas.microsoft.com/office/drawing/2014/main" id="{22A84534-513F-4F42-8253-03810CA559DA}"/>
              </a:ext>
            </a:extLst>
          </p:cNvPr>
          <p:cNvSpPr/>
          <p:nvPr/>
        </p:nvSpPr>
        <p:spPr>
          <a:xfrm>
            <a:off x="2133600" y="3051097"/>
            <a:ext cx="4572000" cy="1569660"/>
          </a:xfrm>
          <a:prstGeom prst="rect">
            <a:avLst/>
          </a:prstGeom>
        </p:spPr>
        <p:txBody>
          <a:bodyPr>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 </a:t>
            </a:r>
          </a:p>
          <a:p>
            <a:r>
              <a:rPr lang="en-US" sz="1600" b="1" dirty="0">
                <a:solidFill>
                  <a:srgbClr val="404040"/>
                </a:solidFill>
                <a:latin typeface="Arial" panose="020B0604020202020204" pitchFamily="34" charset="0"/>
                <a:ea typeface="Calibri" panose="020F0502020204030204" pitchFamily="34" charset="0"/>
                <a:cs typeface="Calibri" panose="020F0502020204030204" pitchFamily="34" charset="0"/>
              </a:rPr>
              <a:t>Jackie Schillinger</a:t>
            </a:r>
            <a:endParaRPr lang="en-US" sz="1600" dirty="0">
              <a:latin typeface="Calibri" panose="020F0502020204030204" pitchFamily="34" charset="0"/>
              <a:ea typeface="Calibri" panose="020F0502020204030204" pitchFamily="34" charset="0"/>
              <a:cs typeface="Calibri" panose="020F0502020204030204" pitchFamily="34" charset="0"/>
            </a:endParaRPr>
          </a:p>
          <a:p>
            <a:r>
              <a:rPr lang="en-US" sz="1600" b="1" dirty="0">
                <a:solidFill>
                  <a:srgbClr val="006E9F"/>
                </a:solidFill>
                <a:latin typeface="Arial" panose="020B0604020202020204" pitchFamily="34" charset="0"/>
                <a:ea typeface="Calibri" panose="020F0502020204030204" pitchFamily="34" charset="0"/>
                <a:cs typeface="Calibri" panose="020F0502020204030204" pitchFamily="34" charset="0"/>
              </a:rPr>
              <a:t>New York State Canal Corporation</a:t>
            </a:r>
            <a:endParaRPr lang="en-US" sz="1600" dirty="0">
              <a:latin typeface="Calibri" panose="020F0502020204030204" pitchFamily="34" charset="0"/>
              <a:ea typeface="Calibri" panose="020F0502020204030204" pitchFamily="34" charset="0"/>
              <a:cs typeface="Calibri" panose="020F0502020204030204" pitchFamily="34" charset="0"/>
            </a:endParaRPr>
          </a:p>
          <a:p>
            <a:r>
              <a:rPr lang="en-US" sz="1600" dirty="0">
                <a:solidFill>
                  <a:srgbClr val="404040"/>
                </a:solidFill>
                <a:latin typeface="Arial" panose="020B0604020202020204" pitchFamily="34" charset="0"/>
                <a:ea typeface="Calibri" panose="020F0502020204030204" pitchFamily="34" charset="0"/>
                <a:cs typeface="Calibri" panose="020F0502020204030204" pitchFamily="34" charset="0"/>
              </a:rPr>
              <a:t>30 South Pearl Street, Albany, NY 12207</a:t>
            </a:r>
            <a:endParaRPr lang="en-US" sz="1600" dirty="0">
              <a:latin typeface="Calibri" panose="020F0502020204030204" pitchFamily="34" charset="0"/>
              <a:ea typeface="Calibri" panose="020F0502020204030204" pitchFamily="34" charset="0"/>
              <a:cs typeface="Calibri" panose="020F0502020204030204" pitchFamily="34" charset="0"/>
            </a:endParaRPr>
          </a:p>
          <a:p>
            <a:r>
              <a:rPr lang="en-US" sz="1600" dirty="0">
                <a:solidFill>
                  <a:srgbClr val="404040"/>
                </a:solidFill>
                <a:latin typeface="Arial" panose="020B0604020202020204" pitchFamily="34" charset="0"/>
                <a:ea typeface="Calibri" panose="020F0502020204030204" pitchFamily="34" charset="0"/>
                <a:cs typeface="Calibri" panose="020F0502020204030204" pitchFamily="34" charset="0"/>
              </a:rPr>
              <a:t>518-449-6026</a:t>
            </a:r>
            <a:endParaRPr lang="en-US" sz="1600" u="sng" dirty="0">
              <a:solidFill>
                <a:srgbClr val="0000FF"/>
              </a:solidFill>
              <a:latin typeface="Arial" panose="020B0604020202020204" pitchFamily="34" charset="0"/>
              <a:ea typeface="Calibri" panose="020F0502020204030204" pitchFamily="34" charset="0"/>
              <a:cs typeface="Calibri" panose="020F0502020204030204" pitchFamily="34" charset="0"/>
            </a:endParaRPr>
          </a:p>
          <a:p>
            <a:r>
              <a:rPr lang="en-US" sz="1600" u="sng" dirty="0">
                <a:solidFill>
                  <a:srgbClr val="0000FF"/>
                </a:solidFill>
                <a:latin typeface="Arial" panose="020B0604020202020204" pitchFamily="34" charset="0"/>
                <a:ea typeface="Calibri" panose="020F0502020204030204" pitchFamily="34" charset="0"/>
                <a:cs typeface="Calibri" panose="020F0502020204030204" pitchFamily="34" charset="0"/>
                <a:hlinkClick r:id="rId5"/>
              </a:rPr>
              <a:t>embankment.restoration@canals.ny.gov</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E11AD76-8E82-4051-89E0-8C6DDA9502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4292208"/>
            <a:ext cx="2971800" cy="657098"/>
          </a:xfrm>
          <a:prstGeom prst="rect">
            <a:avLst/>
          </a:prstGeom>
        </p:spPr>
      </p:pic>
    </p:spTree>
    <p:extLst>
      <p:ext uri="{BB962C8B-B14F-4D97-AF65-F5344CB8AC3E}">
        <p14:creationId xmlns:p14="http://schemas.microsoft.com/office/powerpoint/2010/main" val="683824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463840"/>
            <a:ext cx="9220200" cy="492443"/>
          </a:xfrm>
          <a:prstGeom prst="rect">
            <a:avLst/>
          </a:prstGeom>
          <a:noFill/>
          <a:ln>
            <a:noFill/>
          </a:ln>
        </p:spPr>
        <p:txBody>
          <a:bodyPr wrap="square" rtlCol="0">
            <a:spAutoFit/>
          </a:bodyPr>
          <a:lstStyle/>
          <a:p>
            <a:r>
              <a:rPr lang="en-US" sz="2600" b="1" dirty="0">
                <a:solidFill>
                  <a:srgbClr val="002D73"/>
                </a:solidFill>
                <a:latin typeface="Arial" panose="020B0604020202020204" pitchFamily="34" charset="0"/>
                <a:cs typeface="Arial" panose="020B0604020202020204" pitchFamily="34" charset="0"/>
              </a:rPr>
              <a:t>Vegetative Screening Plan Considerations:</a:t>
            </a:r>
          </a:p>
        </p:txBody>
      </p:sp>
      <p:sp>
        <p:nvSpPr>
          <p:cNvPr id="5" name="TextBox 4">
            <a:extLst>
              <a:ext uri="{FF2B5EF4-FFF2-40B4-BE49-F238E27FC236}">
                <a16:creationId xmlns:a16="http://schemas.microsoft.com/office/drawing/2014/main" id="{BFE14D3E-0407-4E52-9F52-2910AD86FD60}"/>
              </a:ext>
            </a:extLst>
          </p:cNvPr>
          <p:cNvSpPr txBox="1"/>
          <p:nvPr/>
        </p:nvSpPr>
        <p:spPr>
          <a:xfrm>
            <a:off x="228600" y="981974"/>
            <a:ext cx="8493114" cy="3293209"/>
          </a:xfrm>
          <a:prstGeom prst="rect">
            <a:avLst/>
          </a:prstGeom>
          <a:noFill/>
          <a:ln>
            <a:noFill/>
          </a:ln>
        </p:spPr>
        <p:txBody>
          <a:bodyPr wrap="square" rtlCol="0">
            <a:spAutoFit/>
          </a:bodyPr>
          <a:lstStyle/>
          <a:p>
            <a:pPr lvl="1"/>
            <a:r>
              <a:rPr lang="en-US" sz="2600" dirty="0"/>
              <a:t>Vegetative Screening Plans were developed for sites with residences adjacent based on :</a:t>
            </a:r>
          </a:p>
          <a:p>
            <a:pPr lvl="1"/>
            <a:endParaRPr lang="en-US" sz="2600" dirty="0"/>
          </a:p>
          <a:p>
            <a:pPr marL="1257245" lvl="2" indent="-342903">
              <a:buFont typeface="Arial" panose="020B0604020202020204" pitchFamily="34" charset="0"/>
              <a:buChar char="•"/>
            </a:pPr>
            <a:r>
              <a:rPr lang="en-US" sz="2600" dirty="0"/>
              <a:t>Property Owner Preference</a:t>
            </a:r>
          </a:p>
          <a:p>
            <a:pPr marL="1257245" lvl="2" indent="-342903">
              <a:buFont typeface="Arial" panose="020B0604020202020204" pitchFamily="34" charset="0"/>
              <a:buChar char="•"/>
            </a:pPr>
            <a:r>
              <a:rPr lang="en-US" sz="2600" dirty="0"/>
              <a:t>Effective Remaining Buffer to Residence </a:t>
            </a:r>
          </a:p>
          <a:p>
            <a:pPr marL="1257245" lvl="2" indent="-342903">
              <a:buFont typeface="Arial" panose="020B0604020202020204" pitchFamily="34" charset="0"/>
              <a:buChar char="•"/>
            </a:pPr>
            <a:r>
              <a:rPr lang="en-US" sz="2600" dirty="0"/>
              <a:t>Height of the Embankment</a:t>
            </a:r>
          </a:p>
          <a:p>
            <a:pPr marL="1257245" lvl="2" indent="-342903">
              <a:buFont typeface="Arial" panose="020B0604020202020204" pitchFamily="34" charset="0"/>
              <a:buChar char="•"/>
            </a:pPr>
            <a:r>
              <a:rPr lang="en-US" sz="2600" dirty="0"/>
              <a:t>Location of Residence on Property</a:t>
            </a:r>
          </a:p>
          <a:p>
            <a:pPr marL="1257245" lvl="2" indent="-342903">
              <a:buFont typeface="Arial" panose="020B0604020202020204" pitchFamily="34" charset="0"/>
              <a:buChar char="•"/>
            </a:pPr>
            <a:r>
              <a:rPr lang="en-US" sz="2600" dirty="0"/>
              <a:t>Plant Species Type</a:t>
            </a:r>
          </a:p>
        </p:txBody>
      </p:sp>
      <p:pic>
        <p:nvPicPr>
          <p:cNvPr id="3" name="Picture 2">
            <a:extLst>
              <a:ext uri="{FF2B5EF4-FFF2-40B4-BE49-F238E27FC236}">
                <a16:creationId xmlns:a16="http://schemas.microsoft.com/office/drawing/2014/main" id="{5256E60E-D929-4C14-9E09-2FC472DACC59}"/>
              </a:ext>
            </a:extLst>
          </p:cNvPr>
          <p:cNvPicPr>
            <a:picLocks noChangeAspect="1"/>
          </p:cNvPicPr>
          <p:nvPr/>
        </p:nvPicPr>
        <p:blipFill>
          <a:blip r:embed="rId3"/>
          <a:stretch>
            <a:fillRect/>
          </a:stretch>
        </p:blipFill>
        <p:spPr>
          <a:xfrm>
            <a:off x="6553200" y="4451757"/>
            <a:ext cx="2477483" cy="548350"/>
          </a:xfrm>
          <a:prstGeom prst="rect">
            <a:avLst/>
          </a:prstGeom>
        </p:spPr>
      </p:pic>
    </p:spTree>
    <p:extLst>
      <p:ext uri="{BB962C8B-B14F-4D97-AF65-F5344CB8AC3E}">
        <p14:creationId xmlns:p14="http://schemas.microsoft.com/office/powerpoint/2010/main" val="2099573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38150"/>
            <a:ext cx="8686800" cy="523220"/>
          </a:xfrm>
          <a:prstGeom prst="rect">
            <a:avLst/>
          </a:prstGeom>
          <a:noFill/>
          <a:ln>
            <a:noFill/>
          </a:ln>
        </p:spPr>
        <p:txBody>
          <a:bodyPr wrap="square" rtlCol="0">
            <a:spAutoFit/>
          </a:bodyPr>
          <a:lstStyle/>
          <a:p>
            <a:r>
              <a:rPr lang="en-US" sz="2800" b="1" dirty="0">
                <a:solidFill>
                  <a:srgbClr val="002D73"/>
                </a:solidFill>
                <a:latin typeface="Arial" panose="020B0604020202020204" pitchFamily="34" charset="0"/>
                <a:cs typeface="Arial" panose="020B0604020202020204" pitchFamily="34" charset="0"/>
              </a:rPr>
              <a:t>Plant Species Criteria:</a:t>
            </a:r>
          </a:p>
        </p:txBody>
      </p:sp>
      <p:sp>
        <p:nvSpPr>
          <p:cNvPr id="5" name="TextBox 4">
            <a:extLst>
              <a:ext uri="{FF2B5EF4-FFF2-40B4-BE49-F238E27FC236}">
                <a16:creationId xmlns:a16="http://schemas.microsoft.com/office/drawing/2014/main" id="{8B8A2F1C-4FA8-47ED-8A63-23ACC5559106}"/>
              </a:ext>
            </a:extLst>
          </p:cNvPr>
          <p:cNvSpPr txBox="1"/>
          <p:nvPr/>
        </p:nvSpPr>
        <p:spPr>
          <a:xfrm>
            <a:off x="762000" y="1276350"/>
            <a:ext cx="8493114" cy="1938992"/>
          </a:xfrm>
          <a:prstGeom prst="rect">
            <a:avLst/>
          </a:prstGeom>
          <a:noFill/>
          <a:ln>
            <a:noFill/>
          </a:ln>
        </p:spPr>
        <p:txBody>
          <a:bodyPr wrap="square" rtlCol="0">
            <a:spAutoFit/>
          </a:bodyPr>
          <a:lstStyle/>
          <a:p>
            <a:pPr marL="800071" lvl="1" indent="-342900">
              <a:buFont typeface="Arial" panose="020B0604020202020204" pitchFamily="34" charset="0"/>
              <a:buChar char="•"/>
            </a:pPr>
            <a:r>
              <a:rPr lang="en-US" sz="2400" dirty="0"/>
              <a:t>Native NYS Plants are preferred with adapted native acceptable</a:t>
            </a:r>
          </a:p>
          <a:p>
            <a:pPr marL="800071" lvl="1" indent="-342900">
              <a:buFont typeface="Arial" panose="020B0604020202020204" pitchFamily="34" charset="0"/>
              <a:buChar char="•"/>
            </a:pPr>
            <a:r>
              <a:rPr lang="en-US" sz="2400" dirty="0"/>
              <a:t>Root ball depths- 2’-3’ maximum (top of slope planting)</a:t>
            </a:r>
          </a:p>
          <a:p>
            <a:pPr marL="800071" lvl="1" indent="-342900">
              <a:buFont typeface="Arial" panose="020B0604020202020204" pitchFamily="34" charset="0"/>
              <a:buChar char="•"/>
            </a:pPr>
            <a:r>
              <a:rPr lang="en-US" sz="2400" dirty="0"/>
              <a:t>Ability to screen effectively in at least 3 seasons</a:t>
            </a:r>
          </a:p>
          <a:p>
            <a:pPr marL="800071" lvl="1" indent="-342900">
              <a:buFont typeface="Arial" panose="020B0604020202020204" pitchFamily="34" charset="0"/>
              <a:buChar char="•"/>
            </a:pPr>
            <a:r>
              <a:rPr lang="en-US" sz="2400" dirty="0"/>
              <a:t>Species availability at nurseries </a:t>
            </a:r>
          </a:p>
        </p:txBody>
      </p:sp>
      <p:pic>
        <p:nvPicPr>
          <p:cNvPr id="6" name="Picture 5">
            <a:extLst>
              <a:ext uri="{FF2B5EF4-FFF2-40B4-BE49-F238E27FC236}">
                <a16:creationId xmlns:a16="http://schemas.microsoft.com/office/drawing/2014/main" id="{548052FF-E323-4B9D-87A7-6C4B9EBAF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4205647"/>
            <a:ext cx="3284220" cy="726178"/>
          </a:xfrm>
          <a:prstGeom prst="rect">
            <a:avLst/>
          </a:prstGeom>
        </p:spPr>
      </p:pic>
    </p:spTree>
    <p:extLst>
      <p:ext uri="{BB962C8B-B14F-4D97-AF65-F5344CB8AC3E}">
        <p14:creationId xmlns:p14="http://schemas.microsoft.com/office/powerpoint/2010/main" val="2888576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38150"/>
            <a:ext cx="8686800" cy="523220"/>
          </a:xfrm>
          <a:prstGeom prst="rect">
            <a:avLst/>
          </a:prstGeom>
          <a:noFill/>
          <a:ln>
            <a:noFill/>
          </a:ln>
        </p:spPr>
        <p:txBody>
          <a:bodyPr wrap="square" rtlCol="0">
            <a:spAutoFit/>
          </a:bodyPr>
          <a:lstStyle/>
          <a:p>
            <a:r>
              <a:rPr lang="en-US" sz="2800" b="1" dirty="0">
                <a:solidFill>
                  <a:srgbClr val="002D73"/>
                </a:solidFill>
                <a:latin typeface="Arial" panose="020B0604020202020204" pitchFamily="34" charset="0"/>
                <a:cs typeface="Arial" panose="020B0604020202020204" pitchFamily="34" charset="0"/>
              </a:rPr>
              <a:t>Plant Selections- Shrubs:</a:t>
            </a:r>
          </a:p>
        </p:txBody>
      </p:sp>
      <p:sp>
        <p:nvSpPr>
          <p:cNvPr id="5" name="TextBox 4">
            <a:extLst>
              <a:ext uri="{FF2B5EF4-FFF2-40B4-BE49-F238E27FC236}">
                <a16:creationId xmlns:a16="http://schemas.microsoft.com/office/drawing/2014/main" id="{8B8A2F1C-4FA8-47ED-8A63-23ACC5559106}"/>
              </a:ext>
            </a:extLst>
          </p:cNvPr>
          <p:cNvSpPr txBox="1"/>
          <p:nvPr/>
        </p:nvSpPr>
        <p:spPr>
          <a:xfrm>
            <a:off x="249243" y="985117"/>
            <a:ext cx="8493114" cy="830997"/>
          </a:xfrm>
          <a:prstGeom prst="rect">
            <a:avLst/>
          </a:prstGeom>
          <a:noFill/>
          <a:ln>
            <a:noFill/>
          </a:ln>
        </p:spPr>
        <p:txBody>
          <a:bodyPr wrap="square" rtlCol="0">
            <a:spAutoFit/>
          </a:bodyPr>
          <a:lstStyle/>
          <a:p>
            <a:pPr marL="800071" lvl="1" indent="-342900">
              <a:buFont typeface="Arial" panose="020B0604020202020204" pitchFamily="34" charset="0"/>
              <a:buChar char="•"/>
            </a:pPr>
            <a:r>
              <a:rPr lang="en-US" sz="2400" dirty="0"/>
              <a:t>Initial example shrub species:</a:t>
            </a:r>
          </a:p>
          <a:p>
            <a:pPr marL="800071" lvl="1" indent="-342900">
              <a:buFont typeface="Arial" panose="020B0604020202020204" pitchFamily="34" charset="0"/>
              <a:buChar char="•"/>
            </a:pPr>
            <a:endParaRPr lang="en-US" sz="2400" dirty="0"/>
          </a:p>
        </p:txBody>
      </p:sp>
      <p:pic>
        <p:nvPicPr>
          <p:cNvPr id="3" name="Picture 2">
            <a:extLst>
              <a:ext uri="{FF2B5EF4-FFF2-40B4-BE49-F238E27FC236}">
                <a16:creationId xmlns:a16="http://schemas.microsoft.com/office/drawing/2014/main" id="{7D7E24B7-8C4D-4A8A-956A-54587A5EC744}"/>
              </a:ext>
            </a:extLst>
          </p:cNvPr>
          <p:cNvPicPr>
            <a:picLocks noChangeAspect="1"/>
          </p:cNvPicPr>
          <p:nvPr/>
        </p:nvPicPr>
        <p:blipFill>
          <a:blip r:embed="rId3"/>
          <a:stretch>
            <a:fillRect/>
          </a:stretch>
        </p:blipFill>
        <p:spPr>
          <a:xfrm>
            <a:off x="2231885" y="2571750"/>
            <a:ext cx="1828800" cy="1828800"/>
          </a:xfrm>
          <a:prstGeom prst="rect">
            <a:avLst/>
          </a:prstGeom>
        </p:spPr>
      </p:pic>
      <p:pic>
        <p:nvPicPr>
          <p:cNvPr id="7" name="Picture 6">
            <a:extLst>
              <a:ext uri="{FF2B5EF4-FFF2-40B4-BE49-F238E27FC236}">
                <a16:creationId xmlns:a16="http://schemas.microsoft.com/office/drawing/2014/main" id="{7744C2A0-5A1A-4D6C-ABC8-A2D091AC2153}"/>
              </a:ext>
            </a:extLst>
          </p:cNvPr>
          <p:cNvPicPr>
            <a:picLocks noChangeAspect="1"/>
          </p:cNvPicPr>
          <p:nvPr/>
        </p:nvPicPr>
        <p:blipFill>
          <a:blip r:embed="rId4"/>
          <a:stretch>
            <a:fillRect/>
          </a:stretch>
        </p:blipFill>
        <p:spPr>
          <a:xfrm>
            <a:off x="4131238" y="1495239"/>
            <a:ext cx="2014077" cy="1330130"/>
          </a:xfrm>
          <a:prstGeom prst="rect">
            <a:avLst/>
          </a:prstGeom>
        </p:spPr>
      </p:pic>
      <p:pic>
        <p:nvPicPr>
          <p:cNvPr id="8" name="Picture 7">
            <a:extLst>
              <a:ext uri="{FF2B5EF4-FFF2-40B4-BE49-F238E27FC236}">
                <a16:creationId xmlns:a16="http://schemas.microsoft.com/office/drawing/2014/main" id="{DA61F7A5-1FEF-4FAA-92C1-BA92F88CDC45}"/>
              </a:ext>
            </a:extLst>
          </p:cNvPr>
          <p:cNvPicPr>
            <a:picLocks noChangeAspect="1"/>
          </p:cNvPicPr>
          <p:nvPr/>
        </p:nvPicPr>
        <p:blipFill>
          <a:blip r:embed="rId5"/>
          <a:stretch>
            <a:fillRect/>
          </a:stretch>
        </p:blipFill>
        <p:spPr>
          <a:xfrm>
            <a:off x="6553200" y="1463473"/>
            <a:ext cx="2047875" cy="2238375"/>
          </a:xfrm>
          <a:prstGeom prst="rect">
            <a:avLst/>
          </a:prstGeom>
        </p:spPr>
      </p:pic>
      <p:sp>
        <p:nvSpPr>
          <p:cNvPr id="9" name="TextBox 8">
            <a:extLst>
              <a:ext uri="{FF2B5EF4-FFF2-40B4-BE49-F238E27FC236}">
                <a16:creationId xmlns:a16="http://schemas.microsoft.com/office/drawing/2014/main" id="{0F85D666-8C95-4F4C-A76A-5C218A415082}"/>
              </a:ext>
            </a:extLst>
          </p:cNvPr>
          <p:cNvSpPr txBox="1"/>
          <p:nvPr/>
        </p:nvSpPr>
        <p:spPr>
          <a:xfrm>
            <a:off x="-532725" y="3739575"/>
            <a:ext cx="2944068" cy="584775"/>
          </a:xfrm>
          <a:prstGeom prst="rect">
            <a:avLst/>
          </a:prstGeom>
          <a:noFill/>
          <a:ln>
            <a:noFill/>
          </a:ln>
        </p:spPr>
        <p:txBody>
          <a:bodyPr wrap="square" rtlCol="0">
            <a:spAutoFit/>
          </a:bodyPr>
          <a:lstStyle/>
          <a:p>
            <a:pPr lvl="1" algn="ctr"/>
            <a:r>
              <a:rPr lang="en-US" sz="1600" dirty="0"/>
              <a:t>Arborvitae</a:t>
            </a:r>
          </a:p>
          <a:p>
            <a:pPr lvl="1" algn="ctr"/>
            <a:r>
              <a:rPr lang="en-US" sz="1600" dirty="0"/>
              <a:t>(15’-20’ mature height)</a:t>
            </a:r>
          </a:p>
        </p:txBody>
      </p:sp>
      <p:sp>
        <p:nvSpPr>
          <p:cNvPr id="10" name="TextBox 9">
            <a:extLst>
              <a:ext uri="{FF2B5EF4-FFF2-40B4-BE49-F238E27FC236}">
                <a16:creationId xmlns:a16="http://schemas.microsoft.com/office/drawing/2014/main" id="{E67552FF-F426-4838-ADDB-2248658B6F32}"/>
              </a:ext>
            </a:extLst>
          </p:cNvPr>
          <p:cNvSpPr txBox="1"/>
          <p:nvPr/>
        </p:nvSpPr>
        <p:spPr>
          <a:xfrm>
            <a:off x="1587716" y="4361164"/>
            <a:ext cx="2819400" cy="584775"/>
          </a:xfrm>
          <a:prstGeom prst="rect">
            <a:avLst/>
          </a:prstGeom>
          <a:noFill/>
          <a:ln>
            <a:noFill/>
          </a:ln>
        </p:spPr>
        <p:txBody>
          <a:bodyPr wrap="square" rtlCol="0">
            <a:spAutoFit/>
          </a:bodyPr>
          <a:lstStyle/>
          <a:p>
            <a:pPr lvl="1" algn="ctr"/>
            <a:r>
              <a:rPr lang="en-US" sz="1600" dirty="0"/>
              <a:t>Robusta Green Juniper</a:t>
            </a:r>
          </a:p>
          <a:p>
            <a:pPr lvl="1" algn="ctr"/>
            <a:r>
              <a:rPr lang="en-US" sz="1600" dirty="0"/>
              <a:t>(10-15’ mature height)</a:t>
            </a:r>
          </a:p>
        </p:txBody>
      </p:sp>
      <p:sp>
        <p:nvSpPr>
          <p:cNvPr id="11" name="TextBox 10">
            <a:extLst>
              <a:ext uri="{FF2B5EF4-FFF2-40B4-BE49-F238E27FC236}">
                <a16:creationId xmlns:a16="http://schemas.microsoft.com/office/drawing/2014/main" id="{699A1898-C13B-4DE9-A53B-78AB86269168}"/>
              </a:ext>
            </a:extLst>
          </p:cNvPr>
          <p:cNvSpPr txBox="1"/>
          <p:nvPr/>
        </p:nvSpPr>
        <p:spPr>
          <a:xfrm>
            <a:off x="3657600" y="2799390"/>
            <a:ext cx="2595772" cy="584775"/>
          </a:xfrm>
          <a:prstGeom prst="rect">
            <a:avLst/>
          </a:prstGeom>
          <a:noFill/>
          <a:ln>
            <a:noFill/>
          </a:ln>
        </p:spPr>
        <p:txBody>
          <a:bodyPr wrap="square" rtlCol="0">
            <a:spAutoFit/>
          </a:bodyPr>
          <a:lstStyle/>
          <a:p>
            <a:pPr lvl="1" algn="ctr"/>
            <a:r>
              <a:rPr lang="en-US" sz="1600" dirty="0"/>
              <a:t>Winterberry</a:t>
            </a:r>
          </a:p>
          <a:p>
            <a:pPr lvl="1" algn="ctr"/>
            <a:r>
              <a:rPr lang="en-US" sz="1600" dirty="0"/>
              <a:t>(8’-10’ mature height)</a:t>
            </a:r>
          </a:p>
        </p:txBody>
      </p:sp>
      <p:sp>
        <p:nvSpPr>
          <p:cNvPr id="12" name="TextBox 11">
            <a:extLst>
              <a:ext uri="{FF2B5EF4-FFF2-40B4-BE49-F238E27FC236}">
                <a16:creationId xmlns:a16="http://schemas.microsoft.com/office/drawing/2014/main" id="{53AC27B2-C073-49ED-95B1-D53729FD5548}"/>
              </a:ext>
            </a:extLst>
          </p:cNvPr>
          <p:cNvSpPr txBox="1"/>
          <p:nvPr/>
        </p:nvSpPr>
        <p:spPr>
          <a:xfrm>
            <a:off x="6146585" y="3663375"/>
            <a:ext cx="2595772" cy="584775"/>
          </a:xfrm>
          <a:prstGeom prst="rect">
            <a:avLst/>
          </a:prstGeom>
          <a:noFill/>
          <a:ln>
            <a:noFill/>
          </a:ln>
        </p:spPr>
        <p:txBody>
          <a:bodyPr wrap="square" rtlCol="0">
            <a:spAutoFit/>
          </a:bodyPr>
          <a:lstStyle/>
          <a:p>
            <a:pPr lvl="1"/>
            <a:r>
              <a:rPr lang="en-US" sz="1600" dirty="0"/>
              <a:t>Red Osier Dogwood</a:t>
            </a:r>
          </a:p>
          <a:p>
            <a:pPr lvl="1" algn="ctr"/>
            <a:r>
              <a:rPr lang="en-US" sz="1600" dirty="0"/>
              <a:t>(6’-9’ mature height)</a:t>
            </a:r>
          </a:p>
        </p:txBody>
      </p:sp>
      <p:pic>
        <p:nvPicPr>
          <p:cNvPr id="13" name="Picture 12">
            <a:extLst>
              <a:ext uri="{FF2B5EF4-FFF2-40B4-BE49-F238E27FC236}">
                <a16:creationId xmlns:a16="http://schemas.microsoft.com/office/drawing/2014/main" id="{35133DF8-7F81-425F-874B-4794A53BA9C9}"/>
              </a:ext>
            </a:extLst>
          </p:cNvPr>
          <p:cNvPicPr>
            <a:picLocks noChangeAspect="1"/>
          </p:cNvPicPr>
          <p:nvPr/>
        </p:nvPicPr>
        <p:blipFill>
          <a:blip r:embed="rId6"/>
          <a:stretch>
            <a:fillRect/>
          </a:stretch>
        </p:blipFill>
        <p:spPr>
          <a:xfrm>
            <a:off x="448273" y="1455364"/>
            <a:ext cx="1483784" cy="2335586"/>
          </a:xfrm>
          <a:prstGeom prst="rect">
            <a:avLst/>
          </a:prstGeom>
        </p:spPr>
      </p:pic>
      <p:pic>
        <p:nvPicPr>
          <p:cNvPr id="6" name="Picture 5">
            <a:extLst>
              <a:ext uri="{FF2B5EF4-FFF2-40B4-BE49-F238E27FC236}">
                <a16:creationId xmlns:a16="http://schemas.microsoft.com/office/drawing/2014/main" id="{DBEAF5D9-1946-4733-8A36-EE0148DB79F2}"/>
              </a:ext>
            </a:extLst>
          </p:cNvPr>
          <p:cNvPicPr>
            <a:picLocks noChangeAspect="1"/>
          </p:cNvPicPr>
          <p:nvPr/>
        </p:nvPicPr>
        <p:blipFill>
          <a:blip r:embed="rId7"/>
          <a:stretch>
            <a:fillRect/>
          </a:stretch>
        </p:blipFill>
        <p:spPr>
          <a:xfrm>
            <a:off x="7315200" y="4509946"/>
            <a:ext cx="1765698" cy="390808"/>
          </a:xfrm>
          <a:prstGeom prst="rect">
            <a:avLst/>
          </a:prstGeom>
        </p:spPr>
      </p:pic>
    </p:spTree>
    <p:extLst>
      <p:ext uri="{BB962C8B-B14F-4D97-AF65-F5344CB8AC3E}">
        <p14:creationId xmlns:p14="http://schemas.microsoft.com/office/powerpoint/2010/main" val="458641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38150"/>
            <a:ext cx="8686800" cy="523220"/>
          </a:xfrm>
          <a:prstGeom prst="rect">
            <a:avLst/>
          </a:prstGeom>
          <a:noFill/>
          <a:ln>
            <a:noFill/>
          </a:ln>
        </p:spPr>
        <p:txBody>
          <a:bodyPr wrap="square" rtlCol="0">
            <a:spAutoFit/>
          </a:bodyPr>
          <a:lstStyle/>
          <a:p>
            <a:r>
              <a:rPr lang="en-US" sz="2800" b="1" dirty="0">
                <a:solidFill>
                  <a:srgbClr val="002D73"/>
                </a:solidFill>
                <a:latin typeface="Arial" panose="020B0604020202020204" pitchFamily="34" charset="0"/>
                <a:cs typeface="Arial" panose="020B0604020202020204" pitchFamily="34" charset="0"/>
              </a:rPr>
              <a:t>Plant Selection- Trees:</a:t>
            </a:r>
          </a:p>
        </p:txBody>
      </p:sp>
      <p:sp>
        <p:nvSpPr>
          <p:cNvPr id="5" name="TextBox 4">
            <a:extLst>
              <a:ext uri="{FF2B5EF4-FFF2-40B4-BE49-F238E27FC236}">
                <a16:creationId xmlns:a16="http://schemas.microsoft.com/office/drawing/2014/main" id="{8B8A2F1C-4FA8-47ED-8A63-23ACC5559106}"/>
              </a:ext>
            </a:extLst>
          </p:cNvPr>
          <p:cNvSpPr txBox="1"/>
          <p:nvPr/>
        </p:nvSpPr>
        <p:spPr>
          <a:xfrm>
            <a:off x="249243" y="985117"/>
            <a:ext cx="8493114" cy="830997"/>
          </a:xfrm>
          <a:prstGeom prst="rect">
            <a:avLst/>
          </a:prstGeom>
          <a:noFill/>
          <a:ln>
            <a:noFill/>
          </a:ln>
        </p:spPr>
        <p:txBody>
          <a:bodyPr wrap="square" rtlCol="0">
            <a:spAutoFit/>
          </a:bodyPr>
          <a:lstStyle/>
          <a:p>
            <a:pPr marL="800071" lvl="1" indent="-342900">
              <a:buFont typeface="Arial" panose="020B0604020202020204" pitchFamily="34" charset="0"/>
              <a:buChar char="•"/>
            </a:pPr>
            <a:r>
              <a:rPr lang="en-US" sz="2400" dirty="0"/>
              <a:t>Initial example tree species*:</a:t>
            </a:r>
          </a:p>
          <a:p>
            <a:pPr marL="800071" lvl="1" indent="-342900">
              <a:buFont typeface="Arial" panose="020B0604020202020204" pitchFamily="34" charset="0"/>
              <a:buChar char="•"/>
            </a:pPr>
            <a:endParaRPr lang="en-US" sz="2400" dirty="0"/>
          </a:p>
        </p:txBody>
      </p:sp>
      <p:pic>
        <p:nvPicPr>
          <p:cNvPr id="2" name="Picture 1">
            <a:extLst>
              <a:ext uri="{FF2B5EF4-FFF2-40B4-BE49-F238E27FC236}">
                <a16:creationId xmlns:a16="http://schemas.microsoft.com/office/drawing/2014/main" id="{7F3DB29B-B9D6-4505-B7A4-86BB942B227E}"/>
              </a:ext>
            </a:extLst>
          </p:cNvPr>
          <p:cNvPicPr>
            <a:picLocks noChangeAspect="1"/>
          </p:cNvPicPr>
          <p:nvPr/>
        </p:nvPicPr>
        <p:blipFill rotWithShape="1">
          <a:blip r:embed="rId3"/>
          <a:srcRect l="15444"/>
          <a:stretch/>
        </p:blipFill>
        <p:spPr>
          <a:xfrm>
            <a:off x="3098438" y="2190750"/>
            <a:ext cx="2085975" cy="1847850"/>
          </a:xfrm>
          <a:prstGeom prst="rect">
            <a:avLst/>
          </a:prstGeom>
        </p:spPr>
      </p:pic>
      <p:sp>
        <p:nvSpPr>
          <p:cNvPr id="8" name="TextBox 7">
            <a:extLst>
              <a:ext uri="{FF2B5EF4-FFF2-40B4-BE49-F238E27FC236}">
                <a16:creationId xmlns:a16="http://schemas.microsoft.com/office/drawing/2014/main" id="{E4860C6B-A40B-4D22-8156-8D31B6A1C1EF}"/>
              </a:ext>
            </a:extLst>
          </p:cNvPr>
          <p:cNvSpPr txBox="1"/>
          <p:nvPr/>
        </p:nvSpPr>
        <p:spPr>
          <a:xfrm>
            <a:off x="324961" y="3358575"/>
            <a:ext cx="2945254" cy="584775"/>
          </a:xfrm>
          <a:prstGeom prst="rect">
            <a:avLst/>
          </a:prstGeom>
          <a:noFill/>
          <a:ln>
            <a:noFill/>
          </a:ln>
        </p:spPr>
        <p:txBody>
          <a:bodyPr wrap="square" rtlCol="0">
            <a:spAutoFit/>
          </a:bodyPr>
          <a:lstStyle/>
          <a:p>
            <a:pPr lvl="1" algn="ctr"/>
            <a:r>
              <a:rPr lang="en-US" sz="1600" dirty="0"/>
              <a:t>Red Maple</a:t>
            </a:r>
          </a:p>
          <a:p>
            <a:pPr lvl="1" algn="ctr"/>
            <a:r>
              <a:rPr lang="en-US" sz="1600" dirty="0"/>
              <a:t>(35’-45’ mature height)</a:t>
            </a:r>
          </a:p>
        </p:txBody>
      </p:sp>
      <p:sp>
        <p:nvSpPr>
          <p:cNvPr id="9" name="TextBox 8">
            <a:extLst>
              <a:ext uri="{FF2B5EF4-FFF2-40B4-BE49-F238E27FC236}">
                <a16:creationId xmlns:a16="http://schemas.microsoft.com/office/drawing/2014/main" id="{7234DF31-2E68-4F0B-A42E-2A4DB80B241B}"/>
              </a:ext>
            </a:extLst>
          </p:cNvPr>
          <p:cNvSpPr txBox="1"/>
          <p:nvPr/>
        </p:nvSpPr>
        <p:spPr>
          <a:xfrm>
            <a:off x="2438400" y="4038600"/>
            <a:ext cx="2945255" cy="584775"/>
          </a:xfrm>
          <a:prstGeom prst="rect">
            <a:avLst/>
          </a:prstGeom>
          <a:noFill/>
          <a:ln>
            <a:noFill/>
          </a:ln>
        </p:spPr>
        <p:txBody>
          <a:bodyPr wrap="square" rtlCol="0">
            <a:spAutoFit/>
          </a:bodyPr>
          <a:lstStyle/>
          <a:p>
            <a:pPr lvl="1" algn="ctr"/>
            <a:r>
              <a:rPr lang="en-US" sz="1600" dirty="0"/>
              <a:t>Serviceberry</a:t>
            </a:r>
          </a:p>
          <a:p>
            <a:pPr lvl="1" algn="ctr"/>
            <a:r>
              <a:rPr lang="en-US" sz="1600" dirty="0"/>
              <a:t>(10’-15’ mature height)</a:t>
            </a:r>
          </a:p>
        </p:txBody>
      </p:sp>
      <p:sp>
        <p:nvSpPr>
          <p:cNvPr id="10" name="TextBox 9">
            <a:extLst>
              <a:ext uri="{FF2B5EF4-FFF2-40B4-BE49-F238E27FC236}">
                <a16:creationId xmlns:a16="http://schemas.microsoft.com/office/drawing/2014/main" id="{F2A2400F-257B-4192-A58C-2B064D90AEB9}"/>
              </a:ext>
            </a:extLst>
          </p:cNvPr>
          <p:cNvSpPr txBox="1"/>
          <p:nvPr/>
        </p:nvSpPr>
        <p:spPr>
          <a:xfrm>
            <a:off x="4800600" y="3677587"/>
            <a:ext cx="2819400" cy="584775"/>
          </a:xfrm>
          <a:prstGeom prst="rect">
            <a:avLst/>
          </a:prstGeom>
          <a:noFill/>
          <a:ln>
            <a:noFill/>
          </a:ln>
        </p:spPr>
        <p:txBody>
          <a:bodyPr wrap="square" rtlCol="0">
            <a:spAutoFit/>
          </a:bodyPr>
          <a:lstStyle/>
          <a:p>
            <a:pPr lvl="1" algn="ctr"/>
            <a:r>
              <a:rPr lang="en-US" sz="1600" dirty="0"/>
              <a:t>Norway Spruce</a:t>
            </a:r>
          </a:p>
          <a:p>
            <a:pPr lvl="1" algn="ctr"/>
            <a:r>
              <a:rPr lang="en-US" sz="1600" dirty="0"/>
              <a:t>(50’-60’ mature height)</a:t>
            </a:r>
          </a:p>
        </p:txBody>
      </p:sp>
      <p:pic>
        <p:nvPicPr>
          <p:cNvPr id="11" name="Picture 10">
            <a:extLst>
              <a:ext uri="{FF2B5EF4-FFF2-40B4-BE49-F238E27FC236}">
                <a16:creationId xmlns:a16="http://schemas.microsoft.com/office/drawing/2014/main" id="{41AF03EA-371C-47FD-9A7B-6186F9DC7517}"/>
              </a:ext>
            </a:extLst>
          </p:cNvPr>
          <p:cNvPicPr>
            <a:picLocks noChangeAspect="1"/>
          </p:cNvPicPr>
          <p:nvPr/>
        </p:nvPicPr>
        <p:blipFill>
          <a:blip r:embed="rId4"/>
          <a:stretch>
            <a:fillRect/>
          </a:stretch>
        </p:blipFill>
        <p:spPr>
          <a:xfrm>
            <a:off x="1219200" y="1436345"/>
            <a:ext cx="1440600" cy="1913297"/>
          </a:xfrm>
          <a:prstGeom prst="rect">
            <a:avLst/>
          </a:prstGeom>
        </p:spPr>
      </p:pic>
      <p:pic>
        <p:nvPicPr>
          <p:cNvPr id="12" name="Picture 11">
            <a:extLst>
              <a:ext uri="{FF2B5EF4-FFF2-40B4-BE49-F238E27FC236}">
                <a16:creationId xmlns:a16="http://schemas.microsoft.com/office/drawing/2014/main" id="{372AD61A-DE26-4030-876D-9F3CFB4B771E}"/>
              </a:ext>
            </a:extLst>
          </p:cNvPr>
          <p:cNvPicPr>
            <a:picLocks noChangeAspect="1"/>
          </p:cNvPicPr>
          <p:nvPr/>
        </p:nvPicPr>
        <p:blipFill>
          <a:blip r:embed="rId5"/>
          <a:stretch>
            <a:fillRect/>
          </a:stretch>
        </p:blipFill>
        <p:spPr>
          <a:xfrm>
            <a:off x="5576759" y="1193500"/>
            <a:ext cx="1750764" cy="2576882"/>
          </a:xfrm>
          <a:prstGeom prst="rect">
            <a:avLst/>
          </a:prstGeom>
        </p:spPr>
      </p:pic>
      <p:sp>
        <p:nvSpPr>
          <p:cNvPr id="13" name="TextBox 12">
            <a:extLst>
              <a:ext uri="{FF2B5EF4-FFF2-40B4-BE49-F238E27FC236}">
                <a16:creationId xmlns:a16="http://schemas.microsoft.com/office/drawing/2014/main" id="{B876CBDE-E5C8-4D8F-9E48-F485186A9562}"/>
              </a:ext>
            </a:extLst>
          </p:cNvPr>
          <p:cNvSpPr txBox="1"/>
          <p:nvPr/>
        </p:nvSpPr>
        <p:spPr>
          <a:xfrm>
            <a:off x="-152400" y="4599653"/>
            <a:ext cx="7188413" cy="338554"/>
          </a:xfrm>
          <a:prstGeom prst="rect">
            <a:avLst/>
          </a:prstGeom>
          <a:noFill/>
          <a:ln>
            <a:noFill/>
          </a:ln>
        </p:spPr>
        <p:txBody>
          <a:bodyPr wrap="square" rtlCol="0">
            <a:spAutoFit/>
          </a:bodyPr>
          <a:lstStyle/>
          <a:p>
            <a:pPr lvl="1" algn="ctr"/>
            <a:r>
              <a:rPr lang="en-US" sz="1600" dirty="0"/>
              <a:t>*- Trees </a:t>
            </a:r>
            <a:r>
              <a:rPr lang="en-US" sz="1600" b="1" i="1" dirty="0"/>
              <a:t>shall only be used</a:t>
            </a:r>
            <a:r>
              <a:rPr lang="en-US" sz="1600" i="1" dirty="0"/>
              <a:t> </a:t>
            </a:r>
            <a:r>
              <a:rPr lang="en-US" sz="1600" dirty="0"/>
              <a:t>on the potential toe of slope vegetative screens</a:t>
            </a:r>
          </a:p>
        </p:txBody>
      </p:sp>
      <p:pic>
        <p:nvPicPr>
          <p:cNvPr id="14" name="Picture 13">
            <a:extLst>
              <a:ext uri="{FF2B5EF4-FFF2-40B4-BE49-F238E27FC236}">
                <a16:creationId xmlns:a16="http://schemas.microsoft.com/office/drawing/2014/main" id="{7A0F6721-2A1B-4DD5-AEAD-2E5C826BD3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8675" y="4456327"/>
            <a:ext cx="2252465" cy="498045"/>
          </a:xfrm>
          <a:prstGeom prst="rect">
            <a:avLst/>
          </a:prstGeom>
        </p:spPr>
      </p:pic>
    </p:spTree>
    <p:extLst>
      <p:ext uri="{BB962C8B-B14F-4D97-AF65-F5344CB8AC3E}">
        <p14:creationId xmlns:p14="http://schemas.microsoft.com/office/powerpoint/2010/main" val="3660014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38150"/>
            <a:ext cx="8686800" cy="523220"/>
          </a:xfrm>
          <a:prstGeom prst="rect">
            <a:avLst/>
          </a:prstGeom>
          <a:noFill/>
          <a:ln>
            <a:noFill/>
          </a:ln>
        </p:spPr>
        <p:txBody>
          <a:bodyPr wrap="square" rtlCol="0">
            <a:spAutoFit/>
          </a:bodyPr>
          <a:lstStyle/>
          <a:p>
            <a:r>
              <a:rPr lang="en-US" sz="2800" b="1" dirty="0">
                <a:solidFill>
                  <a:srgbClr val="002D73"/>
                </a:solidFill>
                <a:latin typeface="Arial" panose="020B0604020202020204" pitchFamily="34" charset="0"/>
                <a:cs typeface="Arial" panose="020B0604020202020204" pitchFamily="34" charset="0"/>
              </a:rPr>
              <a:t>Typical Bottom of Slope Screening Plan</a:t>
            </a:r>
          </a:p>
        </p:txBody>
      </p:sp>
      <p:pic>
        <p:nvPicPr>
          <p:cNvPr id="3" name="Picture 2">
            <a:extLst>
              <a:ext uri="{FF2B5EF4-FFF2-40B4-BE49-F238E27FC236}">
                <a16:creationId xmlns:a16="http://schemas.microsoft.com/office/drawing/2014/main" id="{D10D9C35-7E32-4EFD-87D0-9818C22964E5}"/>
              </a:ext>
            </a:extLst>
          </p:cNvPr>
          <p:cNvPicPr>
            <a:picLocks noChangeAspect="1"/>
          </p:cNvPicPr>
          <p:nvPr/>
        </p:nvPicPr>
        <p:blipFill rotWithShape="1">
          <a:blip r:embed="rId3">
            <a:extLst>
              <a:ext uri="{28A0092B-C50C-407E-A947-70E740481C1C}">
                <a14:useLocalDpi xmlns:a14="http://schemas.microsoft.com/office/drawing/2010/main" val="0"/>
              </a:ext>
            </a:extLst>
          </a:blip>
          <a:srcRect l="20260" t="32089" r="15153" b="32090"/>
          <a:stretch/>
        </p:blipFill>
        <p:spPr>
          <a:xfrm>
            <a:off x="1066800" y="1088671"/>
            <a:ext cx="7258050" cy="3110593"/>
          </a:xfrm>
          <a:prstGeom prst="rect">
            <a:avLst/>
          </a:prstGeom>
        </p:spPr>
      </p:pic>
      <p:pic>
        <p:nvPicPr>
          <p:cNvPr id="5" name="Picture 4">
            <a:extLst>
              <a:ext uri="{FF2B5EF4-FFF2-40B4-BE49-F238E27FC236}">
                <a16:creationId xmlns:a16="http://schemas.microsoft.com/office/drawing/2014/main" id="{8C868C71-4AAB-4D54-801A-4DAFF8382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4326565"/>
            <a:ext cx="3276600" cy="724493"/>
          </a:xfrm>
          <a:prstGeom prst="rect">
            <a:avLst/>
          </a:prstGeom>
        </p:spPr>
      </p:pic>
    </p:spTree>
    <p:extLst>
      <p:ext uri="{BB962C8B-B14F-4D97-AF65-F5344CB8AC3E}">
        <p14:creationId xmlns:p14="http://schemas.microsoft.com/office/powerpoint/2010/main" val="2067708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38150"/>
            <a:ext cx="8686800" cy="523220"/>
          </a:xfrm>
          <a:prstGeom prst="rect">
            <a:avLst/>
          </a:prstGeom>
          <a:noFill/>
          <a:ln>
            <a:noFill/>
          </a:ln>
        </p:spPr>
        <p:txBody>
          <a:bodyPr wrap="square" rtlCol="0">
            <a:spAutoFit/>
          </a:bodyPr>
          <a:lstStyle/>
          <a:p>
            <a:r>
              <a:rPr lang="en-US" sz="2800" b="1" dirty="0">
                <a:solidFill>
                  <a:srgbClr val="002D73"/>
                </a:solidFill>
                <a:latin typeface="Arial" panose="020B0604020202020204" pitchFamily="34" charset="0"/>
                <a:cs typeface="Arial" panose="020B0604020202020204" pitchFamily="34" charset="0"/>
              </a:rPr>
              <a:t>Typical Vegetative Screening Plan </a:t>
            </a:r>
          </a:p>
        </p:txBody>
      </p:sp>
      <p:sp>
        <p:nvSpPr>
          <p:cNvPr id="5" name="TextBox 4">
            <a:extLst>
              <a:ext uri="{FF2B5EF4-FFF2-40B4-BE49-F238E27FC236}">
                <a16:creationId xmlns:a16="http://schemas.microsoft.com/office/drawing/2014/main" id="{A38834E2-B476-4E46-A189-38D0BAF3B846}"/>
              </a:ext>
            </a:extLst>
          </p:cNvPr>
          <p:cNvSpPr txBox="1"/>
          <p:nvPr/>
        </p:nvSpPr>
        <p:spPr>
          <a:xfrm>
            <a:off x="856989" y="4171950"/>
            <a:ext cx="9430011" cy="400110"/>
          </a:xfrm>
          <a:prstGeom prst="rect">
            <a:avLst/>
          </a:prstGeom>
          <a:noFill/>
          <a:ln>
            <a:noFill/>
          </a:ln>
        </p:spPr>
        <p:txBody>
          <a:bodyPr wrap="square" rtlCol="0">
            <a:spAutoFit/>
          </a:bodyPr>
          <a:lstStyle/>
          <a:p>
            <a:pPr lvl="1"/>
            <a:r>
              <a:rPr lang="en-US" sz="2000" dirty="0"/>
              <a:t>                  Typical Unscreened View of Embankment </a:t>
            </a:r>
          </a:p>
        </p:txBody>
      </p:sp>
      <p:pic>
        <p:nvPicPr>
          <p:cNvPr id="3" name="Picture 2">
            <a:extLst>
              <a:ext uri="{FF2B5EF4-FFF2-40B4-BE49-F238E27FC236}">
                <a16:creationId xmlns:a16="http://schemas.microsoft.com/office/drawing/2014/main" id="{405C4FE1-0E39-4876-A3D1-82BDCA2B79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81" t="9793" r="3356" b="19135"/>
          <a:stretch/>
        </p:blipFill>
        <p:spPr>
          <a:xfrm>
            <a:off x="1752600" y="1020856"/>
            <a:ext cx="5486400" cy="3227294"/>
          </a:xfrm>
          <a:prstGeom prst="rect">
            <a:avLst/>
          </a:prstGeom>
        </p:spPr>
      </p:pic>
      <p:pic>
        <p:nvPicPr>
          <p:cNvPr id="6" name="Picture 5">
            <a:extLst>
              <a:ext uri="{FF2B5EF4-FFF2-40B4-BE49-F238E27FC236}">
                <a16:creationId xmlns:a16="http://schemas.microsoft.com/office/drawing/2014/main" id="{C0EACB77-8AB9-4232-8092-347CFAEA8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280" y="4476750"/>
            <a:ext cx="2667000" cy="589703"/>
          </a:xfrm>
          <a:prstGeom prst="rect">
            <a:avLst/>
          </a:prstGeom>
        </p:spPr>
      </p:pic>
    </p:spTree>
    <p:extLst>
      <p:ext uri="{BB962C8B-B14F-4D97-AF65-F5344CB8AC3E}">
        <p14:creationId xmlns:p14="http://schemas.microsoft.com/office/powerpoint/2010/main" val="2876928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38150"/>
            <a:ext cx="8686800" cy="523220"/>
          </a:xfrm>
          <a:prstGeom prst="rect">
            <a:avLst/>
          </a:prstGeom>
          <a:noFill/>
          <a:ln>
            <a:noFill/>
          </a:ln>
        </p:spPr>
        <p:txBody>
          <a:bodyPr wrap="square" rtlCol="0">
            <a:spAutoFit/>
          </a:bodyPr>
          <a:lstStyle/>
          <a:p>
            <a:r>
              <a:rPr lang="en-US" sz="2800" b="1" dirty="0">
                <a:solidFill>
                  <a:srgbClr val="002D73"/>
                </a:solidFill>
                <a:latin typeface="Arial" panose="020B0604020202020204" pitchFamily="34" charset="0"/>
                <a:cs typeface="Arial" panose="020B0604020202020204" pitchFamily="34" charset="0"/>
              </a:rPr>
              <a:t>Typical Vegetative Screening Plan </a:t>
            </a:r>
          </a:p>
        </p:txBody>
      </p:sp>
      <p:pic>
        <p:nvPicPr>
          <p:cNvPr id="2" name="Picture 1">
            <a:extLst>
              <a:ext uri="{FF2B5EF4-FFF2-40B4-BE49-F238E27FC236}">
                <a16:creationId xmlns:a16="http://schemas.microsoft.com/office/drawing/2014/main" id="{945819F3-3F81-4C84-BF2F-ACB2E20B30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4" t="13509" r="5882" b="22295"/>
          <a:stretch/>
        </p:blipFill>
        <p:spPr>
          <a:xfrm>
            <a:off x="1676400" y="1085850"/>
            <a:ext cx="5372102" cy="2971800"/>
          </a:xfrm>
          <a:prstGeom prst="rect">
            <a:avLst/>
          </a:prstGeom>
        </p:spPr>
      </p:pic>
      <p:sp>
        <p:nvSpPr>
          <p:cNvPr id="9" name="TextBox 8">
            <a:extLst>
              <a:ext uri="{FF2B5EF4-FFF2-40B4-BE49-F238E27FC236}">
                <a16:creationId xmlns:a16="http://schemas.microsoft.com/office/drawing/2014/main" id="{95279D98-C3E6-466C-969E-826200C8215C}"/>
              </a:ext>
            </a:extLst>
          </p:cNvPr>
          <p:cNvSpPr txBox="1"/>
          <p:nvPr/>
        </p:nvSpPr>
        <p:spPr>
          <a:xfrm>
            <a:off x="-762000" y="4148434"/>
            <a:ext cx="9430011" cy="400110"/>
          </a:xfrm>
          <a:prstGeom prst="rect">
            <a:avLst/>
          </a:prstGeom>
          <a:noFill/>
          <a:ln>
            <a:noFill/>
          </a:ln>
        </p:spPr>
        <p:txBody>
          <a:bodyPr wrap="square" rtlCol="0">
            <a:spAutoFit/>
          </a:bodyPr>
          <a:lstStyle/>
          <a:p>
            <a:pPr lvl="1" algn="ctr"/>
            <a:r>
              <a:rPr lang="en-US" sz="2000" dirty="0"/>
              <a:t>Rendering of Bottom of Embankment Vegetative Screening at Installation</a:t>
            </a:r>
          </a:p>
        </p:txBody>
      </p:sp>
      <p:pic>
        <p:nvPicPr>
          <p:cNvPr id="7" name="Picture 6">
            <a:extLst>
              <a:ext uri="{FF2B5EF4-FFF2-40B4-BE49-F238E27FC236}">
                <a16:creationId xmlns:a16="http://schemas.microsoft.com/office/drawing/2014/main" id="{A140C4CE-3FDF-4A62-A564-022633735E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4434391"/>
            <a:ext cx="2450884" cy="541918"/>
          </a:xfrm>
          <a:prstGeom prst="rect">
            <a:avLst/>
          </a:prstGeom>
        </p:spPr>
      </p:pic>
    </p:spTree>
    <p:extLst>
      <p:ext uri="{BB962C8B-B14F-4D97-AF65-F5344CB8AC3E}">
        <p14:creationId xmlns:p14="http://schemas.microsoft.com/office/powerpoint/2010/main" val="3586216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38150"/>
            <a:ext cx="8686800" cy="523220"/>
          </a:xfrm>
          <a:prstGeom prst="rect">
            <a:avLst/>
          </a:prstGeom>
          <a:noFill/>
          <a:ln>
            <a:noFill/>
          </a:ln>
        </p:spPr>
        <p:txBody>
          <a:bodyPr wrap="square" rtlCol="0">
            <a:spAutoFit/>
          </a:bodyPr>
          <a:lstStyle/>
          <a:p>
            <a:r>
              <a:rPr lang="en-US" sz="2800" b="1" dirty="0">
                <a:solidFill>
                  <a:srgbClr val="002D73"/>
                </a:solidFill>
                <a:latin typeface="Arial" panose="020B0604020202020204" pitchFamily="34" charset="0"/>
                <a:cs typeface="Arial" panose="020B0604020202020204" pitchFamily="34" charset="0"/>
              </a:rPr>
              <a:t>Typical Vegetative Screening Plan </a:t>
            </a:r>
          </a:p>
        </p:txBody>
      </p:sp>
      <p:pic>
        <p:nvPicPr>
          <p:cNvPr id="2" name="Picture 1">
            <a:extLst>
              <a:ext uri="{FF2B5EF4-FFF2-40B4-BE49-F238E27FC236}">
                <a16:creationId xmlns:a16="http://schemas.microsoft.com/office/drawing/2014/main" id="{945819F3-3F81-4C84-BF2F-ACB2E20B30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09" t="13200" r="4209" b="22602"/>
          <a:stretch/>
        </p:blipFill>
        <p:spPr>
          <a:xfrm>
            <a:off x="1524000" y="995329"/>
            <a:ext cx="5717735" cy="3097108"/>
          </a:xfrm>
          <a:prstGeom prst="rect">
            <a:avLst/>
          </a:prstGeom>
        </p:spPr>
      </p:pic>
      <p:sp>
        <p:nvSpPr>
          <p:cNvPr id="9" name="TextBox 8">
            <a:extLst>
              <a:ext uri="{FF2B5EF4-FFF2-40B4-BE49-F238E27FC236}">
                <a16:creationId xmlns:a16="http://schemas.microsoft.com/office/drawing/2014/main" id="{95279D98-C3E6-466C-969E-826200C8215C}"/>
              </a:ext>
            </a:extLst>
          </p:cNvPr>
          <p:cNvSpPr txBox="1"/>
          <p:nvPr/>
        </p:nvSpPr>
        <p:spPr>
          <a:xfrm>
            <a:off x="-514611" y="4095750"/>
            <a:ext cx="9430011" cy="400110"/>
          </a:xfrm>
          <a:prstGeom prst="rect">
            <a:avLst/>
          </a:prstGeom>
          <a:noFill/>
          <a:ln>
            <a:noFill/>
          </a:ln>
        </p:spPr>
        <p:txBody>
          <a:bodyPr wrap="square" rtlCol="0">
            <a:spAutoFit/>
          </a:bodyPr>
          <a:lstStyle/>
          <a:p>
            <a:pPr lvl="1" algn="ctr"/>
            <a:r>
              <a:rPr lang="en-US" sz="2000" dirty="0"/>
              <a:t>Rendering of Bottom of Embankment Vegetative Screening at 3-5 years</a:t>
            </a:r>
          </a:p>
        </p:txBody>
      </p:sp>
      <p:pic>
        <p:nvPicPr>
          <p:cNvPr id="6" name="Picture 5">
            <a:extLst>
              <a:ext uri="{FF2B5EF4-FFF2-40B4-BE49-F238E27FC236}">
                <a16:creationId xmlns:a16="http://schemas.microsoft.com/office/drawing/2014/main" id="{7F3FE7DD-F3D7-4A4C-AB88-7B3C9B2A9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4444195"/>
            <a:ext cx="2514600" cy="556006"/>
          </a:xfrm>
          <a:prstGeom prst="rect">
            <a:avLst/>
          </a:prstGeom>
        </p:spPr>
      </p:pic>
    </p:spTree>
    <p:extLst>
      <p:ext uri="{BB962C8B-B14F-4D97-AF65-F5344CB8AC3E}">
        <p14:creationId xmlns:p14="http://schemas.microsoft.com/office/powerpoint/2010/main" val="345021795"/>
      </p:ext>
    </p:extLst>
  </p:cSld>
  <p:clrMapOvr>
    <a:masterClrMapping/>
  </p:clrMapOvr>
</p:sld>
</file>

<file path=ppt/theme/theme1.xml><?xml version="1.0" encoding="utf-8"?>
<a:theme xmlns:a="http://schemas.openxmlformats.org/drawingml/2006/main" name="Cov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023963E3A47349A0BB03683A60E151" ma:contentTypeVersion="13" ma:contentTypeDescription="Create a new document." ma:contentTypeScope="" ma:versionID="56719714de4f2f69000e0f2640e381bd">
  <xsd:schema xmlns:xsd="http://www.w3.org/2001/XMLSchema" xmlns:xs="http://www.w3.org/2001/XMLSchema" xmlns:p="http://schemas.microsoft.com/office/2006/metadata/properties" xmlns:ns1="http://schemas.microsoft.com/sharepoint/v3" xmlns:ns3="bbe80c17-0d4f-472b-8ef7-5b68311becc9" xmlns:ns4="1649e164-61e5-4b5f-9db5-5d32f529f848" targetNamespace="http://schemas.microsoft.com/office/2006/metadata/properties" ma:root="true" ma:fieldsID="662de986b0fb62e0d51d0a4e72ad554a" ns1:_="" ns3:_="" ns4:_="">
    <xsd:import namespace="http://schemas.microsoft.com/sharepoint/v3"/>
    <xsd:import namespace="bbe80c17-0d4f-472b-8ef7-5b68311becc9"/>
    <xsd:import namespace="1649e164-61e5-4b5f-9db5-5d32f529f84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1:_ip_UnifiedCompliancePolicyProperties" minOccurs="0"/>
                <xsd:element ref="ns1:_ip_UnifiedCompliancePolicyUIActio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e80c17-0d4f-472b-8ef7-5b68311becc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49e164-61e5-4b5f-9db5-5d32f529f84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E09270-68C1-4C64-B21D-2AA5BF5E378B}">
  <ds:schemaRefs>
    <ds:schemaRef ds:uri="http://schemas.microsoft.com/sharepoint/v3/contenttype/forms"/>
  </ds:schemaRefs>
</ds:datastoreItem>
</file>

<file path=customXml/itemProps2.xml><?xml version="1.0" encoding="utf-8"?>
<ds:datastoreItem xmlns:ds="http://schemas.openxmlformats.org/officeDocument/2006/customXml" ds:itemID="{604861CA-5DD2-44F8-8780-9628548221F3}">
  <ds:schemaRefs>
    <ds:schemaRef ds:uri="http://schemas.microsoft.com/office/2006/documentManagement/types"/>
    <ds:schemaRef ds:uri="http://schemas.microsoft.com/sharepoint/v3"/>
    <ds:schemaRef ds:uri="bbe80c17-0d4f-472b-8ef7-5b68311becc9"/>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terms/"/>
    <ds:schemaRef ds:uri="1649e164-61e5-4b5f-9db5-5d32f529f848"/>
    <ds:schemaRef ds:uri="http://www.w3.org/XML/1998/namespace"/>
    <ds:schemaRef ds:uri="http://purl.org/dc/dcmitype/"/>
  </ds:schemaRefs>
</ds:datastoreItem>
</file>

<file path=customXml/itemProps3.xml><?xml version="1.0" encoding="utf-8"?>
<ds:datastoreItem xmlns:ds="http://schemas.openxmlformats.org/officeDocument/2006/customXml" ds:itemID="{7DEA27F9-983B-4563-B346-77718B562E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be80c17-0d4f-472b-8ef7-5b68311becc9"/>
    <ds:schemaRef ds:uri="1649e164-61e5-4b5f-9db5-5d32f529f8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20020</TotalTime>
  <Words>1031</Words>
  <Application>Microsoft Office PowerPoint</Application>
  <PresentationFormat>On-screen Show (16:9)</PresentationFormat>
  <Paragraphs>102</Paragraphs>
  <Slides>14</Slides>
  <Notes>14</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14</vt:i4>
      </vt:variant>
    </vt:vector>
  </HeadingPairs>
  <TitlesOfParts>
    <vt:vector size="22" baseType="lpstr">
      <vt:lpstr>Arial</vt:lpstr>
      <vt:lpstr>Calibri</vt:lpstr>
      <vt:lpstr>Calibri Light</vt:lpstr>
      <vt:lpstr>Cover Master</vt:lpstr>
      <vt:lpstr>Section Master</vt:lpstr>
      <vt:lpstr>Content Master</vt:lpstr>
      <vt:lpstr>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New York State - Office of General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Warner, Jennifer</dc:creator>
  <cp:lastModifiedBy>Jacqueline Schillinger</cp:lastModifiedBy>
  <cp:revision>388</cp:revision>
  <cp:lastPrinted>2019-02-25T13:08:56Z</cp:lastPrinted>
  <dcterms:created xsi:type="dcterms:W3CDTF">2014-12-09T18:34:34Z</dcterms:created>
  <dcterms:modified xsi:type="dcterms:W3CDTF">2021-03-22T15:13:29Z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0x01010011023963E3A47349A0BB03683A60E151</vt:lpwstr>
  </property>
</Properties>
</file>